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7"/>
  </p:notesMasterIdLst>
  <p:handoutMasterIdLst>
    <p:handoutMasterId r:id="rId38"/>
  </p:handoutMasterIdLst>
  <p:sldIdLst>
    <p:sldId id="300" r:id="rId2"/>
    <p:sldId id="479" r:id="rId3"/>
    <p:sldId id="539" r:id="rId4"/>
    <p:sldId id="544" r:id="rId5"/>
    <p:sldId id="545" r:id="rId6"/>
    <p:sldId id="546" r:id="rId7"/>
    <p:sldId id="540" r:id="rId8"/>
    <p:sldId id="541" r:id="rId9"/>
    <p:sldId id="542" r:id="rId10"/>
    <p:sldId id="547" r:id="rId11"/>
    <p:sldId id="548" r:id="rId12"/>
    <p:sldId id="550" r:id="rId13"/>
    <p:sldId id="543" r:id="rId14"/>
    <p:sldId id="549" r:id="rId15"/>
    <p:sldId id="551" r:id="rId16"/>
    <p:sldId id="552" r:id="rId17"/>
    <p:sldId id="553" r:id="rId18"/>
    <p:sldId id="554" r:id="rId19"/>
    <p:sldId id="555" r:id="rId20"/>
    <p:sldId id="557" r:id="rId21"/>
    <p:sldId id="556" r:id="rId22"/>
    <p:sldId id="537" r:id="rId23"/>
    <p:sldId id="495" r:id="rId24"/>
    <p:sldId id="528" r:id="rId25"/>
    <p:sldId id="524" r:id="rId26"/>
    <p:sldId id="525" r:id="rId27"/>
    <p:sldId id="483" r:id="rId28"/>
    <p:sldId id="529" r:id="rId29"/>
    <p:sldId id="530" r:id="rId30"/>
    <p:sldId id="484" r:id="rId31"/>
    <p:sldId id="531" r:id="rId32"/>
    <p:sldId id="505" r:id="rId33"/>
    <p:sldId id="506" r:id="rId34"/>
    <p:sldId id="507" r:id="rId35"/>
    <p:sldId id="286" r:id="rId3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4" userDrawn="1">
          <p15:clr>
            <a:srgbClr val="A4A3A4"/>
          </p15:clr>
        </p15:guide>
        <p15:guide id="2" orient="horz" pos="2351" userDrawn="1">
          <p15:clr>
            <a:srgbClr val="A4A3A4"/>
          </p15:clr>
        </p15:guide>
        <p15:guide id="3" orient="horz" pos="2538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orient="horz" pos="934" userDrawn="1">
          <p15:clr>
            <a:srgbClr val="A4A3A4"/>
          </p15:clr>
        </p15:guide>
        <p15:guide id="7" pos="6991" userDrawn="1">
          <p15:clr>
            <a:srgbClr val="A4A3A4"/>
          </p15:clr>
        </p15:guide>
        <p15:guide id="8" pos="393" userDrawn="1">
          <p15:clr>
            <a:srgbClr val="A4A3A4"/>
          </p15:clr>
        </p15:guide>
        <p15:guide id="9" pos="3961" userDrawn="1">
          <p15:clr>
            <a:srgbClr val="A4A3A4"/>
          </p15:clr>
        </p15:guide>
        <p15:guide id="10" pos="3719" userDrawn="1">
          <p15:clr>
            <a:srgbClr val="A4A3A4"/>
          </p15:clr>
        </p15:guide>
        <p15:guide id="11" pos="7287" userDrawn="1">
          <p15:clr>
            <a:srgbClr val="A4A3A4"/>
          </p15:clr>
        </p15:guide>
        <p15:guide id="12" orient="horz" pos="3840" userDrawn="1">
          <p15:clr>
            <a:srgbClr val="A4A3A4"/>
          </p15:clr>
        </p15:guide>
        <p15:guide id="13" orient="horz" pos="2544" userDrawn="1">
          <p15:clr>
            <a:srgbClr val="A4A3A4"/>
          </p15:clr>
        </p15:guide>
        <p15:guide id="14" orient="horz" pos="912" userDrawn="1">
          <p15:clr>
            <a:srgbClr val="A4A3A4"/>
          </p15:clr>
        </p15:guide>
        <p15:guide id="15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28A8"/>
    <a:srgbClr val="AB97DD"/>
    <a:srgbClr val="00A9CB"/>
    <a:srgbClr val="707C8A"/>
    <a:srgbClr val="FDB33D"/>
    <a:srgbClr val="FDB33F"/>
    <a:srgbClr val="103C68"/>
    <a:srgbClr val="0091AC"/>
    <a:srgbClr val="96BC33"/>
    <a:srgbClr val="A1DB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F348D8D-2592-4D36-8BCA-CF58A03317E7}" styleName="IHS Table Sty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TxStyle>
        <a:schemeClr val="dk1"/>
      </a:tcTxStyle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Row>
      <a:tcStyle>
        <a:tcBdr/>
      </a:tcStyle>
    </a:lastRow>
    <a:firstRow>
      <a:tcTxStyle>
        <a:fontRef idx="major"/>
        <a:schemeClr val="bg1"/>
      </a:tcTxStyle>
      <a:tcStyle>
        <a:tcBdr/>
        <a:fill>
          <a:solidFill>
            <a:srgbClr val="707C8A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1466" autoAdjust="0"/>
  </p:normalViewPr>
  <p:slideViewPr>
    <p:cSldViewPr showGuides="1">
      <p:cViewPr varScale="1">
        <p:scale>
          <a:sx n="64" d="100"/>
          <a:sy n="64" d="100"/>
        </p:scale>
        <p:origin x="-780" y="-102"/>
      </p:cViewPr>
      <p:guideLst>
        <p:guide orient="horz" pos="3844"/>
        <p:guide orient="horz" pos="2351"/>
        <p:guide orient="horz" pos="2538"/>
        <p:guide orient="horz" pos="119"/>
        <p:guide orient="horz" pos="187"/>
        <p:guide orient="horz" pos="934"/>
        <p:guide orient="horz" pos="3840"/>
        <p:guide orient="horz" pos="2544"/>
        <p:guide orient="horz" pos="912"/>
        <p:guide pos="6991"/>
        <p:guide pos="393"/>
        <p:guide pos="3961"/>
        <p:guide pos="3719"/>
        <p:guide pos="7287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howGuides="1">
      <p:cViewPr varScale="1">
        <p:scale>
          <a:sx n="86" d="100"/>
          <a:sy n="86" d="100"/>
        </p:scale>
        <p:origin x="-3090" y="-78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dirty="0"/>
              <a:t>2014-2016 </a:t>
            </a:r>
            <a:r>
              <a:rPr lang="zh-CN" altLang="en-US" sz="1600" dirty="0"/>
              <a:t>中国（低温）空气源热泵热水供暖机型内销量（万台）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户式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0.49000000000000027</c:v>
                </c:pt>
                <c:pt idx="1">
                  <c:v>2.23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7A-49B3-AE6D-FE85B5D64D1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商用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2679738562091565E-3"/>
                  <c:y val="-3.33411581501958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7A-49B3-AE6D-FE85B5D64D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0.21000000000000013</c:v>
                </c:pt>
                <c:pt idx="1">
                  <c:v>0.74000000000000055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7A-49B3-AE6D-FE85B5D64D18}"/>
            </c:ext>
          </c:extLst>
        </c:ser>
        <c:overlap val="100"/>
        <c:axId val="244801920"/>
        <c:axId val="244803456"/>
      </c:barChart>
      <c:catAx>
        <c:axId val="244801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4803456"/>
        <c:crosses val="autoZero"/>
        <c:auto val="1"/>
        <c:lblAlgn val="ctr"/>
        <c:lblOffset val="100"/>
      </c:catAx>
      <c:valAx>
        <c:axId val="244803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480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97924123120988"/>
          <c:y val="0.93315862767493385"/>
          <c:w val="0.26973848723455057"/>
          <c:h val="5.59124082252073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57ECAA5-367E-4ABD-B40E-F86754D114CC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75AFFDC-C1C7-433A-AB97-0A809B15A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27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1478E1-EC95-42DE-AA5A-2242751B58B6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FC482E1-88C5-4C1B-B752-643F26F7A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30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82E1-88C5-4C1B-B752-643F26F7A71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82E1-88C5-4C1B-B752-643F26F7A71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中国空气能产业同仁，愿与各相关行业领导、专家，一起携手，共同开创空气能产业的美好未来，为我们祖国的蓝天白云、绿水青山贡献我们的力量！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82E1-88C5-4C1B-B752-643F26F7A71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211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55482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37675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82540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419" y="2024844"/>
            <a:ext cx="10943167" cy="1404156"/>
          </a:xfrm>
        </p:spPr>
        <p:txBody>
          <a:bodyPr lIns="0" tIns="0" rIns="0" bIns="0" anchor="t" anchorCtr="0"/>
          <a:lstStyle>
            <a:lvl1pPr algn="ctr">
              <a:defRPr sz="3600" b="1" cap="all" spc="0" baseline="0">
                <a:solidFill>
                  <a:schemeClr val="accent6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中国空气能（空气源热泵供热）产业发展报告</a:t>
            </a:r>
            <a:r>
              <a:rPr lang="en-US" altLang="zh-CN" dirty="0"/>
              <a:t>-2016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7" y="1672027"/>
            <a:ext cx="2400000" cy="238551"/>
          </a:xfrm>
        </p:spPr>
        <p:txBody>
          <a:bodyPr lIns="0" tIns="0" rIns="0" bIns="0"/>
          <a:lstStyle>
            <a:lvl1pPr>
              <a:buNone/>
              <a:defRPr sz="1050" b="0" cap="all" spc="0" baseline="0">
                <a:solidFill>
                  <a:srgbClr val="495965"/>
                </a:solidFill>
              </a:defRPr>
            </a:lvl1pPr>
            <a:lvl2pPr>
              <a:buNone/>
              <a:defRPr sz="750" cap="all" baseline="0">
                <a:solidFill>
                  <a:schemeClr val="bg1"/>
                </a:solidFill>
              </a:defRPr>
            </a:lvl2pPr>
            <a:lvl3pPr>
              <a:buNone/>
              <a:defRPr sz="750" cap="all" baseline="0">
                <a:solidFill>
                  <a:schemeClr val="bg1"/>
                </a:solidFill>
              </a:defRPr>
            </a:lvl3pPr>
            <a:lvl4pPr>
              <a:buNone/>
              <a:defRPr sz="750" cap="all" baseline="0">
                <a:solidFill>
                  <a:schemeClr val="bg1"/>
                </a:solidFill>
              </a:defRPr>
            </a:lvl4pPr>
            <a:lvl5pPr>
              <a:buNone/>
              <a:defRPr sz="7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4419" y="1977483"/>
            <a:ext cx="109431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24420" y="4653139"/>
            <a:ext cx="3462697" cy="579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9" y="4797738"/>
            <a:ext cx="5278967" cy="1439553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900" baseline="0"/>
            </a:lvl1pPr>
          </a:lstStyle>
          <a:p>
            <a:pPr lvl="0"/>
            <a:r>
              <a:rPr lang="en-US" dirty="0"/>
              <a:t>F</a:t>
            </a:r>
            <a:r>
              <a:rPr lang="en-US" altLang="zh-CN" dirty="0"/>
              <a:t>angqing Huang</a:t>
            </a:r>
            <a:r>
              <a:rPr lang="en-US" dirty="0"/>
              <a:t>, R</a:t>
            </a:r>
            <a:r>
              <a:rPr lang="en-US" altLang="zh-CN" dirty="0"/>
              <a:t>esearch Director</a:t>
            </a:r>
            <a:endParaRPr lang="en-US" dirty="0"/>
          </a:p>
          <a:p>
            <a:pPr lvl="0"/>
            <a:r>
              <a:rPr lang="en-US" dirty="0"/>
              <a:t>+1 361 196 8454</a:t>
            </a:r>
          </a:p>
          <a:p>
            <a:pPr lvl="0"/>
            <a:r>
              <a:rPr lang="en-US" dirty="0">
                <a:sym typeface="+mn-ea"/>
              </a:rPr>
              <a:t>F</a:t>
            </a:r>
            <a:r>
              <a:rPr lang="en-US" altLang="zh-CN" dirty="0">
                <a:sym typeface="+mn-ea"/>
              </a:rPr>
              <a:t>angqing</a:t>
            </a:r>
            <a:r>
              <a:rPr lang="en-US" dirty="0">
                <a:sym typeface="+mn-ea"/>
              </a:rPr>
              <a:t>.H</a:t>
            </a:r>
            <a:r>
              <a:rPr lang="en-US" altLang="zh-CN" dirty="0">
                <a:sym typeface="+mn-ea"/>
              </a:rPr>
              <a:t>uang</a:t>
            </a:r>
            <a:r>
              <a:rPr lang="en-US" dirty="0">
                <a:sym typeface="+mn-ea"/>
              </a:rPr>
              <a:t>@B</a:t>
            </a:r>
            <a:r>
              <a:rPr lang="en-US" altLang="zh-CN" dirty="0">
                <a:sym typeface="+mn-ea"/>
              </a:rPr>
              <a:t>rillianceconsulting</a:t>
            </a:r>
            <a:r>
              <a:rPr lang="en-US" dirty="0">
                <a:sym typeface="+mn-ea"/>
              </a:rPr>
              <a:t>.c</a:t>
            </a:r>
            <a:r>
              <a:rPr lang="en-US" altLang="zh-CN" dirty="0">
                <a:sym typeface="+mn-ea"/>
              </a:rPr>
              <a:t>n</a:t>
            </a:r>
            <a:endParaRPr lang="en-US" dirty="0">
              <a:sym typeface="+mn-ea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288619" y="4797738"/>
            <a:ext cx="5278967" cy="1439553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491" y="418732"/>
            <a:ext cx="6390752" cy="9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8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Placeholder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416" y="1484315"/>
            <a:ext cx="5278968" cy="475297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88619" y="1484316"/>
            <a:ext cx="5278967" cy="223202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88619" y="4005262"/>
            <a:ext cx="5278967" cy="2232026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17525" y="6448348"/>
            <a:ext cx="2750059" cy="365125"/>
          </a:xfrm>
        </p:spPr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50968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HS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5"/>
          <p:cNvSpPr>
            <a:spLocks noChangeShapeType="1"/>
          </p:cNvSpPr>
          <p:nvPr userDrawn="1"/>
        </p:nvSpPr>
        <p:spPr bwMode="auto">
          <a:xfrm>
            <a:off x="624484" y="5589240"/>
            <a:ext cx="10945216" cy="0"/>
          </a:xfrm>
          <a:prstGeom prst="line">
            <a:avLst/>
          </a:prstGeom>
          <a:noFill/>
          <a:ln w="6350">
            <a:solidFill>
              <a:srgbClr val="495965"/>
            </a:solidFill>
            <a:round/>
          </a:ln>
        </p:spPr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366516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2" y="0"/>
            <a:ext cx="12291060" cy="6858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4419" y="2024844"/>
            <a:ext cx="10943167" cy="1404156"/>
          </a:xfrm>
        </p:spPr>
        <p:txBody>
          <a:bodyPr lIns="0" tIns="0" rIns="0" bIns="0" anchor="t" anchorCtr="0"/>
          <a:lstStyle>
            <a:lvl1pPr algn="l">
              <a:defRPr sz="3600" b="1" cap="all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419" y="3560390"/>
            <a:ext cx="10943167" cy="1128750"/>
          </a:xfrm>
        </p:spPr>
        <p:txBody>
          <a:bodyPr lIns="0" tIns="0" rIns="0" bIns="0"/>
          <a:lstStyle>
            <a:lvl1pPr marL="0" marR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None/>
              <a:defRPr sz="1500" b="0" spc="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7" y="1680337"/>
            <a:ext cx="2400000" cy="238551"/>
          </a:xfrm>
        </p:spPr>
        <p:txBody>
          <a:bodyPr lIns="0" tIns="0" rIns="0" bIns="0"/>
          <a:lstStyle>
            <a:lvl1pPr>
              <a:buNone/>
              <a:defRPr sz="1050" b="0" cap="all" spc="0" baseline="0">
                <a:solidFill>
                  <a:schemeClr val="bg2"/>
                </a:solidFill>
              </a:defRPr>
            </a:lvl1pPr>
            <a:lvl2pPr>
              <a:buNone/>
              <a:defRPr sz="750" cap="all" baseline="0">
                <a:solidFill>
                  <a:schemeClr val="bg1"/>
                </a:solidFill>
              </a:defRPr>
            </a:lvl2pPr>
            <a:lvl3pPr>
              <a:buNone/>
              <a:defRPr sz="750" cap="all" baseline="0">
                <a:solidFill>
                  <a:schemeClr val="bg1"/>
                </a:solidFill>
              </a:defRPr>
            </a:lvl3pPr>
            <a:lvl4pPr>
              <a:buNone/>
              <a:defRPr sz="750" cap="all" baseline="0">
                <a:solidFill>
                  <a:schemeClr val="bg1"/>
                </a:solidFill>
              </a:defRPr>
            </a:lvl4pPr>
            <a:lvl5pPr>
              <a:buNone/>
              <a:defRPr sz="7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20xx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27053" y="584202"/>
            <a:ext cx="18915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b="0" kern="1200" cap="none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Information | Analytics | Expertise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9" y="4797738"/>
            <a:ext cx="5278967" cy="1439553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First and Last Name in Bold, Title (</a:t>
            </a:r>
            <a:r>
              <a:rPr lang="en-US" dirty="0" err="1"/>
              <a:t>unbold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+1 XXX XXX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 err="1"/>
              <a:t>First.Last@BC.com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First and Last Name in Bold, Title (</a:t>
            </a:r>
            <a:r>
              <a:rPr lang="en-US" dirty="0" err="1"/>
              <a:t>unbold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+1 XXX XXX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 err="1"/>
              <a:t>First.Last@BC.com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619" y="4797738"/>
            <a:ext cx="5278967" cy="1439553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First and Last Name in Bold, Title (</a:t>
            </a:r>
            <a:r>
              <a:rPr lang="en-US" dirty="0" err="1"/>
              <a:t>unbold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+1 XXX XXX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 err="1"/>
              <a:t>First.Last@BC.com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First and Last Name in Bold, Title (</a:t>
            </a:r>
            <a:r>
              <a:rPr lang="en-US" dirty="0" err="1"/>
              <a:t>unbold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+1 XXX XXX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 err="1"/>
              <a:t>First.Last@BC.com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60000"/>
          </a:blip>
          <a:srcRect/>
          <a:stretch>
            <a:fillRect/>
          </a:stretch>
        </p:blipFill>
        <p:spPr>
          <a:xfrm>
            <a:off x="405977" y="838393"/>
            <a:ext cx="4622800" cy="1397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0" y="6409944"/>
            <a:ext cx="12192000" cy="214164"/>
          </a:xfrm>
          <a:prstGeom prst="rect">
            <a:avLst/>
          </a:prstGeom>
          <a:noFill/>
        </p:spPr>
        <p:txBody>
          <a:bodyPr wrap="none" lIns="351000" tIns="0" rIns="0" bIns="0" rtlCol="0" anchor="ctr">
            <a:no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- One Heading Level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00654" y="6510528"/>
            <a:ext cx="769047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95965"/>
                </a:solidFill>
              </a:defRPr>
            </a:lvl1pPr>
          </a:lstStyle>
          <a:p>
            <a:fld id="{C1654822-CBA3-4BDF-80A9-3FE33B17E5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69" y="539076"/>
            <a:ext cx="8050591" cy="369332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pPr marL="270034"/>
            <a:r>
              <a:rPr lang="zh-CN" altLang="en-US" sz="1800" b="1" baseline="0" dirty="0">
                <a:solidFill>
                  <a:schemeClr val="accent6"/>
                </a:solidFill>
                <a:latin typeface="+mj-lt"/>
              </a:rPr>
              <a:t>提纲</a:t>
            </a:r>
            <a:endParaRPr lang="en-US" sz="1800" b="1" baseline="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2301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rgbClr val="495965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2300" y="6427233"/>
            <a:ext cx="10947400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zh-CN" altLang="en-US" dirty="0"/>
              <a:t>家用和商用空调技术路线图研究</a:t>
            </a:r>
            <a:r>
              <a:rPr lang="en-US" dirty="0"/>
              <a:t>/ 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7" y="1268416"/>
            <a:ext cx="10945283" cy="4968875"/>
          </a:xfrm>
        </p:spPr>
        <p:txBody>
          <a:bodyPr/>
          <a:lstStyle>
            <a:lvl1pPr marL="0" indent="0" defTabSz="-476">
              <a:spcBef>
                <a:spcPts val="900"/>
              </a:spcBef>
              <a:spcAft>
                <a:spcPts val="225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3779996" algn="r"/>
                <a:tab pos="6158389" algn="r"/>
              </a:tabLst>
              <a:defRPr lang="en-US" sz="1200" b="1" u="none" kern="1200" cap="none" baseline="0" dirty="0" smtClean="0">
                <a:solidFill>
                  <a:srgbClr val="707C8A"/>
                </a:solidFill>
                <a:uFill>
                  <a:solidFill>
                    <a:schemeClr val="tx2"/>
                  </a:solidFill>
                </a:uFill>
                <a:latin typeface="+mn-lt"/>
                <a:ea typeface="+mn-ea"/>
                <a:cs typeface="+mn-cs"/>
              </a:defRPr>
            </a:lvl1pPr>
            <a:lvl2pPr marL="0" indent="0" defTabSz="782955">
              <a:spcBef>
                <a:spcPts val="0"/>
              </a:spcBef>
              <a:spcAft>
                <a:spcPts val="225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3779996" algn="r"/>
                <a:tab pos="6158389" algn="r"/>
              </a:tabLst>
              <a:defRPr lang="en-US" sz="1050" b="1" u="none" kern="1200" baseline="0" dirty="0" smtClean="0">
                <a:solidFill>
                  <a:srgbClr val="707C8A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137160" indent="-137160" defTabSz="-476">
              <a:spcBef>
                <a:spcPts val="0"/>
              </a:spcBef>
              <a:spcAft>
                <a:spcPts val="225"/>
              </a:spcAft>
              <a:buClr>
                <a:srgbClr val="707C8A"/>
              </a:buClr>
              <a:buSzPct val="100000"/>
              <a:buFont typeface="Arial" pitchFamily="34" charset="0"/>
              <a:buNone/>
              <a:tabLst>
                <a:tab pos="3779996" algn="r"/>
                <a:tab pos="6158389" algn="r"/>
              </a:tabLst>
              <a:defRPr lang="en-US" sz="825" u="none" kern="1200" baseline="0" dirty="0" smtClean="0">
                <a:solidFill>
                  <a:srgbClr val="707C8A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- One Heading Level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469" y="539076"/>
            <a:ext cx="8050591" cy="369332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pPr marL="270034"/>
            <a:r>
              <a:rPr lang="en-US" sz="1800" b="1" baseline="0" dirty="0">
                <a:solidFill>
                  <a:schemeClr val="accent6"/>
                </a:solidFill>
                <a:latin typeface="+mj-lt"/>
              </a:rPr>
              <a:t>Contents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00654" y="6510528"/>
            <a:ext cx="769047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95965"/>
                </a:solidFill>
              </a:defRPr>
            </a:lvl1pPr>
          </a:lstStyle>
          <a:p>
            <a:fld id="{C1654822-CBA3-4BDF-80A9-3FE33B17E5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2301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rgbClr val="495965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2300" y="6427233"/>
            <a:ext cx="10947400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Report Name / Month 2015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7" y="1268416"/>
            <a:ext cx="10945283" cy="4968875"/>
          </a:xfrm>
        </p:spPr>
        <p:txBody>
          <a:bodyPr numCol="2" spcCol="360000"/>
          <a:lstStyle>
            <a:lvl1pPr marL="0" indent="0" defTabSz="-476">
              <a:spcBef>
                <a:spcPts val="900"/>
              </a:spcBef>
              <a:spcAft>
                <a:spcPts val="225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6157913" algn="r"/>
              </a:tabLst>
              <a:defRPr lang="en-US" sz="1200" b="1" u="none" kern="1200" cap="none" baseline="0" dirty="0" smtClean="0">
                <a:solidFill>
                  <a:srgbClr val="707C8A"/>
                </a:solidFill>
                <a:uFill>
                  <a:solidFill>
                    <a:schemeClr val="tx2"/>
                  </a:solidFill>
                </a:uFill>
                <a:latin typeface="+mn-lt"/>
                <a:ea typeface="+mn-ea"/>
                <a:cs typeface="+mn-cs"/>
              </a:defRPr>
            </a:lvl1pPr>
            <a:lvl2pPr marL="2381" indent="-2381" defTabSz="782955">
              <a:spcBef>
                <a:spcPts val="0"/>
              </a:spcBef>
              <a:spcAft>
                <a:spcPts val="225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6158389" algn="r"/>
              </a:tabLst>
              <a:defRPr lang="en-US" sz="1050" b="1" u="none" kern="1200" baseline="0" dirty="0" smtClean="0">
                <a:solidFill>
                  <a:srgbClr val="707C8A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133350" indent="-133350" defTabSz="-476">
              <a:spcBef>
                <a:spcPts val="0"/>
              </a:spcBef>
              <a:spcAft>
                <a:spcPts val="225"/>
              </a:spcAft>
              <a:buClr>
                <a:srgbClr val="707C8A"/>
              </a:buClr>
              <a:buFont typeface="Arial" pitchFamily="34" charset="0"/>
              <a:buNone/>
              <a:tabLst>
                <a:tab pos="6157913" algn="r"/>
              </a:tabLst>
              <a:defRPr lang="en-US" sz="825" u="none" kern="1200" baseline="0" dirty="0" smtClean="0">
                <a:solidFill>
                  <a:srgbClr val="707C8A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00654" y="6510528"/>
            <a:ext cx="769047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95965"/>
                </a:solidFill>
              </a:defRPr>
            </a:lvl1pPr>
          </a:lstStyle>
          <a:p>
            <a:fld id="{C1654822-CBA3-4BDF-80A9-3FE33B17E5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69" y="539076"/>
            <a:ext cx="8050591" cy="369332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pPr marL="270034"/>
            <a:r>
              <a:rPr lang="en-US" sz="1800" b="1" baseline="0" dirty="0">
                <a:solidFill>
                  <a:schemeClr val="accent6"/>
                </a:solidFill>
                <a:latin typeface="+mj-lt"/>
              </a:rPr>
              <a:t>Contents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2301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rgbClr val="495965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2300" y="6427233"/>
            <a:ext cx="10947400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Report Name / Month 2015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7" y="1268416"/>
            <a:ext cx="10945283" cy="4968875"/>
          </a:xfrm>
        </p:spPr>
        <p:txBody>
          <a:bodyPr/>
          <a:lstStyle>
            <a:lvl1pPr marL="0" indent="0" defTabSz="-476">
              <a:spcBef>
                <a:spcPts val="900"/>
              </a:spcBef>
              <a:spcAft>
                <a:spcPts val="225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3779996" algn="r"/>
                <a:tab pos="6158389" algn="r"/>
              </a:tabLst>
              <a:defRPr lang="en-US" sz="1200" b="1" u="none" kern="1200" cap="all" baseline="0" dirty="0" smtClean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+mn-lt"/>
                <a:ea typeface="+mn-ea"/>
                <a:cs typeface="+mn-cs"/>
              </a:defRPr>
            </a:lvl1pPr>
            <a:lvl2pPr marL="0" indent="0" defTabSz="782955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3779996" algn="r"/>
                <a:tab pos="6158389" algn="r"/>
              </a:tabLst>
              <a:defRPr lang="en-US" sz="1050" b="1" u="none" kern="1200" baseline="0" dirty="0" smtClean="0">
                <a:solidFill>
                  <a:srgbClr val="707C8A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137160" indent="-137160" defTabSz="-476">
              <a:spcBef>
                <a:spcPts val="0"/>
              </a:spcBef>
              <a:spcAft>
                <a:spcPts val="225"/>
              </a:spcAft>
              <a:buClr>
                <a:srgbClr val="707C8A"/>
              </a:buClr>
              <a:buSzPct val="100000"/>
              <a:buFont typeface="Arial" pitchFamily="34" charset="0"/>
              <a:buNone/>
              <a:tabLst>
                <a:tab pos="3779996" algn="r"/>
                <a:tab pos="6158389" algn="r"/>
              </a:tabLst>
              <a:defRPr lang="en-US" sz="825" u="none" kern="1200" baseline="0" dirty="0" smtClean="0">
                <a:solidFill>
                  <a:srgbClr val="707C8A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" y="533361"/>
            <a:ext cx="8050591" cy="369332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pPr marL="270034"/>
            <a:r>
              <a:rPr lang="zh-CN" altLang="en-US" sz="1800" b="1" baseline="0" dirty="0">
                <a:solidFill>
                  <a:schemeClr val="accent6"/>
                </a:solidFill>
                <a:latin typeface="+mj-lt"/>
              </a:rPr>
              <a:t>内容</a:t>
            </a:r>
            <a:endParaRPr lang="en-US" sz="1800" b="1" baseline="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00654" y="6510528"/>
            <a:ext cx="769047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95965"/>
                </a:solidFill>
              </a:defRPr>
            </a:lvl1pPr>
          </a:lstStyle>
          <a:p>
            <a:fld id="{C1654822-CBA3-4BDF-80A9-3FE33B17E5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2301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rgbClr val="495965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2300" y="6427233"/>
            <a:ext cx="10947400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Report Name / Month 2015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7" y="1268416"/>
            <a:ext cx="10945283" cy="4968875"/>
          </a:xfrm>
        </p:spPr>
        <p:txBody>
          <a:bodyPr numCol="2" spcCol="360000"/>
          <a:lstStyle>
            <a:lvl1pPr marL="0" indent="0" defTabSz="-476">
              <a:spcBef>
                <a:spcPts val="900"/>
              </a:spcBef>
              <a:spcAft>
                <a:spcPts val="225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6157913" algn="r"/>
              </a:tabLst>
              <a:defRPr lang="en-US" sz="1200" b="1" u="none" kern="1200" cap="all" baseline="0" dirty="0" smtClean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+mn-lt"/>
                <a:ea typeface="+mn-ea"/>
                <a:cs typeface="+mn-cs"/>
              </a:defRPr>
            </a:lvl1pPr>
            <a:lvl2pPr marL="2381" indent="-2381" defTabSz="782955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SzPct val="25000"/>
              <a:buFont typeface="Arial" pitchFamily="34" charset="0"/>
              <a:buChar char="‮"/>
              <a:tabLst>
                <a:tab pos="6158389" algn="r"/>
              </a:tabLst>
              <a:defRPr lang="en-US" sz="1050" b="1" u="none" kern="1200" baseline="0" dirty="0" smtClean="0">
                <a:solidFill>
                  <a:srgbClr val="707C8A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133350" indent="-133350" defTabSz="-476">
              <a:spcBef>
                <a:spcPts val="0"/>
              </a:spcBef>
              <a:spcAft>
                <a:spcPts val="225"/>
              </a:spcAft>
              <a:buClr>
                <a:srgbClr val="707C8A"/>
              </a:buClr>
              <a:buFont typeface="Arial" pitchFamily="34" charset="0"/>
              <a:buNone/>
              <a:tabLst>
                <a:tab pos="6157913" algn="r"/>
              </a:tabLst>
              <a:defRPr lang="en-US" sz="825" u="none" kern="1200" baseline="0" dirty="0" smtClean="0">
                <a:solidFill>
                  <a:srgbClr val="707C8A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827352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4"/>
            <a:ext cx="10943167" cy="2591694"/>
          </a:xfrm>
        </p:spPr>
        <p:txBody>
          <a:bodyPr lIns="0" tIns="0" rIns="0" bIns="0" anchor="t"/>
          <a:lstStyle>
            <a:lvl1pPr algn="l">
              <a:defRPr sz="3600" b="1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419" y="6571258"/>
            <a:ext cx="10868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  <a:p>
            <a:pPr lvl="0"/>
            <a:endParaRPr lang="en-US" sz="600" b="0" kern="1200" cap="all" spc="0" baseline="0" dirty="0">
              <a:solidFill>
                <a:srgbClr val="49596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8" y="6448348"/>
            <a:ext cx="2750059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Photo">
    <p:bg>
      <p:bgPr>
        <a:solidFill>
          <a:srgbClr val="009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photo icon to place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5"/>
            <a:ext cx="10943167" cy="2519685"/>
          </a:xfrm>
        </p:spPr>
        <p:txBody>
          <a:bodyPr lIns="0" tIns="0" rIns="0" bIns="0" anchor="t"/>
          <a:lstStyle>
            <a:lvl1pPr algn="l">
              <a:defRPr sz="36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419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7" y="6448348"/>
            <a:ext cx="2753791" cy="365125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Name / Month 2015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5"/>
            <a:ext cx="10943167" cy="2577600"/>
          </a:xfrm>
        </p:spPr>
        <p:txBody>
          <a:bodyPr lIns="0" tIns="0" rIns="0" bIns="0" anchor="t"/>
          <a:lstStyle>
            <a:lvl1pPr algn="l">
              <a:defRPr sz="3600" b="1" cap="none" spc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419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rgbClr val="495965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>
                <a:solidFill>
                  <a:srgbClr val="495965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ith Summa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5"/>
            <a:ext cx="3551767" cy="1651388"/>
          </a:xfrm>
        </p:spPr>
        <p:txBody>
          <a:bodyPr lIns="0" tIns="0" rIns="0" bIns="0" anchor="t"/>
          <a:lstStyle>
            <a:lvl1pPr algn="l">
              <a:defRPr sz="1800" b="1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24419" y="2274849"/>
            <a:ext cx="35517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419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2401" y="549277"/>
            <a:ext cx="6335184" cy="5688013"/>
          </a:xfrm>
        </p:spPr>
        <p:txBody>
          <a:bodyPr lIns="0" tIns="0" rIns="0" bIns="0"/>
          <a:lstStyle>
            <a:lvl1pPr algn="l">
              <a:defRPr sz="1500" baseline="0">
                <a:solidFill>
                  <a:schemeClr val="tx1"/>
                </a:solidFill>
              </a:defRPr>
            </a:lvl1pPr>
            <a:lvl2pPr algn="l">
              <a:defRPr sz="1350" spc="0" baseline="0"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chemeClr val="tx1"/>
                </a:solidFill>
              </a:defRPr>
            </a:lvl3pPr>
            <a:lvl4pPr algn="l">
              <a:defRPr b="0" baseline="0">
                <a:solidFill>
                  <a:schemeClr val="tx1"/>
                </a:solidFill>
              </a:defRPr>
            </a:lvl4pPr>
            <a:lvl5pPr algn="l">
              <a:defRPr sz="1050" baseline="0"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bg2"/>
                </a:solidFill>
              </a:defRPr>
            </a:lvl6pPr>
            <a:lvl7pPr>
              <a:defRPr baseline="0">
                <a:solidFill>
                  <a:schemeClr val="bg2"/>
                </a:solidFill>
              </a:defRPr>
            </a:lvl7pPr>
            <a:lvl8pPr>
              <a:defRPr baseline="0">
                <a:solidFill>
                  <a:schemeClr val="bg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ith Summary and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5"/>
            <a:ext cx="3551767" cy="1651388"/>
          </a:xfrm>
        </p:spPr>
        <p:txBody>
          <a:bodyPr lIns="0" tIns="0" rIns="0" bIns="0" anchor="t"/>
          <a:lstStyle>
            <a:lvl1pPr algn="l">
              <a:defRPr sz="18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24419" y="2274849"/>
            <a:ext cx="355176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419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2401" y="549277"/>
            <a:ext cx="6335184" cy="5688013"/>
          </a:xfrm>
        </p:spPr>
        <p:txBody>
          <a:bodyPr lIns="0" tIns="0" rIns="0" bIns="0"/>
          <a:lstStyle>
            <a:lvl1pPr algn="l">
              <a:defRPr sz="1500" baseline="0">
                <a:solidFill>
                  <a:schemeClr val="bg2"/>
                </a:solidFill>
              </a:defRPr>
            </a:lvl1pPr>
            <a:lvl2pPr algn="l">
              <a:defRPr sz="1350" spc="0" baseline="0">
                <a:solidFill>
                  <a:schemeClr val="bg2"/>
                </a:solidFill>
              </a:defRPr>
            </a:lvl2pPr>
            <a:lvl3pPr algn="l">
              <a:defRPr baseline="0">
                <a:solidFill>
                  <a:schemeClr val="bg2"/>
                </a:solidFill>
              </a:defRPr>
            </a:lvl3pPr>
            <a:lvl4pPr algn="l">
              <a:defRPr b="0" baseline="0">
                <a:solidFill>
                  <a:schemeClr val="bg2"/>
                </a:solidFill>
              </a:defRPr>
            </a:lvl4pPr>
            <a:lvl5pPr algn="l">
              <a:defRPr sz="1050" baseline="0">
                <a:solidFill>
                  <a:schemeClr val="bg2"/>
                </a:solidFill>
              </a:defRPr>
            </a:lvl5pPr>
            <a:lvl6pPr>
              <a:defRPr baseline="0">
                <a:solidFill>
                  <a:schemeClr val="bg2"/>
                </a:solidFill>
              </a:defRPr>
            </a:lvl6pPr>
            <a:lvl7pPr>
              <a:defRPr baseline="0">
                <a:solidFill>
                  <a:schemeClr val="bg2"/>
                </a:solidFill>
              </a:defRPr>
            </a:lvl7pPr>
            <a:lvl8pPr>
              <a:defRPr baseline="0">
                <a:solidFill>
                  <a:schemeClr val="bg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ith Summar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5"/>
            <a:ext cx="3551767" cy="1653318"/>
          </a:xfrm>
        </p:spPr>
        <p:txBody>
          <a:bodyPr lIns="0" tIns="0" rIns="0" bIns="0" anchor="t"/>
          <a:lstStyle>
            <a:lvl1pPr algn="l" defTabSz="685800" rtl="0" eaLnBrk="1" latinLnBrk="0" hangingPunct="1">
              <a:spcBef>
                <a:spcPct val="0"/>
              </a:spcBef>
              <a:buNone/>
              <a:defRPr lang="en-US" sz="1800" b="1" kern="1200" cap="none" spc="0" baseline="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4419" y="2274849"/>
            <a:ext cx="35517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2401" y="549277"/>
            <a:ext cx="6335184" cy="5688013"/>
          </a:xfrm>
        </p:spPr>
        <p:txBody>
          <a:bodyPr lIns="0" tIns="0" rIns="0" bIns="0"/>
          <a:lstStyle>
            <a:lvl1pPr algn="l">
              <a:buFont typeface="Arial" pitchFamily="34" charset="0"/>
              <a:buChar char="•"/>
              <a:defRPr sz="1500" baseline="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l">
              <a:buFont typeface="Arial" pitchFamily="34" charset="0"/>
              <a:buChar char="•"/>
              <a:defRPr sz="1350" spc="0" baseline="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>
              <a:buFont typeface="Arial" pitchFamily="34" charset="0"/>
              <a:buChar char="•"/>
              <a:defRPr baseline="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>
              <a:buFont typeface="Arial" pitchFamily="34" charset="0"/>
              <a:buChar char="•"/>
              <a:defRPr baseline="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>
              <a:buFont typeface="Arial" pitchFamily="34" charset="0"/>
              <a:buChar char="•"/>
              <a:defRPr sz="1050" baseline="0"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/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and Content - Flipped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15584" y="549275"/>
            <a:ext cx="3552000" cy="1653318"/>
          </a:xfr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ts val="1950"/>
              </a:lnSpc>
              <a:spcBef>
                <a:spcPct val="0"/>
              </a:spcBef>
              <a:buNone/>
              <a:defRPr lang="en-US" sz="1800" b="1" kern="1200" cap="none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15584" y="2274849"/>
            <a:ext cx="3552000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417" y="549275"/>
            <a:ext cx="6336000" cy="5653088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500" spc="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24419" y="2274849"/>
            <a:ext cx="35517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236209" y="4162926"/>
            <a:ext cx="0" cy="1858362"/>
          </a:xfrm>
          <a:prstGeom prst="line">
            <a:avLst/>
          </a:prstGeom>
          <a:ln w="6350">
            <a:solidFill>
              <a:srgbClr val="3A4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955793" y="4162926"/>
            <a:ext cx="0" cy="1858362"/>
          </a:xfrm>
          <a:prstGeom prst="line">
            <a:avLst/>
          </a:prstGeom>
          <a:ln w="6350">
            <a:solidFill>
              <a:srgbClr val="3A4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9" y="4149724"/>
            <a:ext cx="3503999" cy="2087564"/>
          </a:xfrm>
        </p:spPr>
        <p:txBody>
          <a:bodyPr/>
          <a:lstStyle>
            <a:lvl1pPr marL="135731" indent="-135731">
              <a:spcBef>
                <a:spcPts val="0"/>
              </a:spcBef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135731"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sz="1050" spc="0" baseline="0"/>
            </a:lvl2pPr>
            <a:lvl3pPr marL="407194" indent="-135731">
              <a:spcAft>
                <a:spcPts val="675"/>
              </a:spcAft>
              <a:defRPr sz="900" baseline="0"/>
            </a:lvl3pPr>
            <a:lvl4pPr marL="335756" indent="-172879">
              <a:lnSpc>
                <a:spcPts val="1650"/>
              </a:lnSpc>
              <a:spcBef>
                <a:spcPts val="0"/>
              </a:spcBef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>
              <a:buNone/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8"/>
            <a:ext cx="3551767" cy="1653319"/>
          </a:xfrm>
        </p:spPr>
        <p:txBody>
          <a:bodyPr lIns="0" tIns="0" rIns="0" bIns="0" anchor="t"/>
          <a:lstStyle>
            <a:lvl1pPr algn="l" defTabSz="685800" rtl="0" eaLnBrk="1" latinLnBrk="0" hangingPunct="1">
              <a:spcBef>
                <a:spcPct val="0"/>
              </a:spcBef>
              <a:buNone/>
              <a:defRPr lang="en-US" sz="1800" b="1" kern="1200" cap="none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2401" y="549275"/>
            <a:ext cx="6335184" cy="3289560"/>
          </a:xfrm>
        </p:spPr>
        <p:txBody>
          <a:bodyPr lIns="0" tIns="0" rIns="0" bIns="0"/>
          <a:lstStyle>
            <a:lvl1pPr algn="l">
              <a:buFont typeface="Arial" pitchFamily="34" charset="0"/>
              <a:buChar char="•"/>
              <a:defRPr sz="1500" baseline="0"/>
            </a:lvl1pPr>
            <a:lvl2pPr algn="l">
              <a:buFont typeface="Arial" pitchFamily="34" charset="0"/>
              <a:buChar char="•"/>
              <a:defRPr sz="1350" spc="0" baseline="0"/>
            </a:lvl2pPr>
            <a:lvl3pPr algn="l">
              <a:buFont typeface="Arial" pitchFamily="34" charset="0"/>
              <a:buChar char="•"/>
              <a:defRPr baseline="0"/>
            </a:lvl3pPr>
            <a:lvl4pPr algn="l">
              <a:buFont typeface="Arial" pitchFamily="34" charset="0"/>
              <a:buChar char="•"/>
              <a:defRPr baseline="0"/>
            </a:lvl4pPr>
            <a:lvl5pPr algn="l">
              <a:buFont typeface="Arial" pitchFamily="34" charset="0"/>
              <a:buChar char="•"/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/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063587" y="4149724"/>
            <a:ext cx="3503999" cy="2087564"/>
          </a:xfrm>
        </p:spPr>
        <p:txBody>
          <a:bodyPr/>
          <a:lstStyle>
            <a:lvl1pPr marL="135731" indent="-135731">
              <a:spcBef>
                <a:spcPts val="0"/>
              </a:spcBef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135731"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sz="1050" spc="0" baseline="0"/>
            </a:lvl2pPr>
            <a:lvl3pPr marL="407194" indent="-135731">
              <a:spcAft>
                <a:spcPts val="675"/>
              </a:spcAft>
              <a:defRPr sz="900" baseline="0"/>
            </a:lvl3pPr>
            <a:lvl4pPr marL="335756" indent="-172879">
              <a:lnSpc>
                <a:spcPts val="1650"/>
              </a:lnSpc>
              <a:spcBef>
                <a:spcPts val="0"/>
              </a:spcBef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>
              <a:buNone/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344005" y="4149724"/>
            <a:ext cx="3503999" cy="2087564"/>
          </a:xfrm>
        </p:spPr>
        <p:txBody>
          <a:bodyPr/>
          <a:lstStyle>
            <a:lvl1pPr marL="135731" indent="-135731">
              <a:spcBef>
                <a:spcPts val="0"/>
              </a:spcBef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135731"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sz="1050" spc="0" baseline="0"/>
            </a:lvl2pPr>
            <a:lvl3pPr marL="407194" indent="-135731">
              <a:spcAft>
                <a:spcPts val="675"/>
              </a:spcAft>
              <a:defRPr sz="900" baseline="0"/>
            </a:lvl3pPr>
            <a:lvl4pPr marL="335756" indent="-172879">
              <a:lnSpc>
                <a:spcPts val="1650"/>
              </a:lnSpc>
              <a:spcBef>
                <a:spcPts val="0"/>
              </a:spcBef>
              <a:spcAft>
                <a:spcPts val="675"/>
              </a:spcAft>
              <a:buClrTx/>
              <a:buSzPct val="100000"/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>
              <a:buNone/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419" y="1484316"/>
            <a:ext cx="10943167" cy="223202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4419" y="4005263"/>
            <a:ext cx="10943167" cy="2232026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/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8619" y="1484315"/>
            <a:ext cx="5278967" cy="475297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4418" y="1484316"/>
            <a:ext cx="5278967" cy="223202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4418" y="4005262"/>
            <a:ext cx="5278967" cy="2232026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17525" y="6448348"/>
            <a:ext cx="2750059" cy="365125"/>
          </a:xfrm>
        </p:spPr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8448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419" y="1484316"/>
            <a:ext cx="10943167" cy="223202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4417" y="4005262"/>
            <a:ext cx="5278968" cy="2232026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88619" y="4005266"/>
            <a:ext cx="5278967" cy="223202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17525" y="6448348"/>
            <a:ext cx="2750059" cy="365125"/>
          </a:xfrm>
        </p:spPr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417" y="4005262"/>
            <a:ext cx="10943168" cy="2232026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4417" y="1484314"/>
            <a:ext cx="5278968" cy="2232024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88619" y="1484316"/>
            <a:ext cx="5278967" cy="223202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17525" y="6448348"/>
            <a:ext cx="2750059" cy="365125"/>
          </a:xfrm>
        </p:spPr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4417" y="1484312"/>
            <a:ext cx="5278968" cy="2232026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4418" y="4005261"/>
            <a:ext cx="5278967" cy="2232028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8619" y="1484316"/>
            <a:ext cx="5278967" cy="2232025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88619" y="4005262"/>
            <a:ext cx="5278967" cy="2232026"/>
          </a:xfrm>
        </p:spPr>
        <p:txBody>
          <a:bodyPr lIns="0" tIns="0" rIns="0" bIns="0"/>
          <a:lstStyle>
            <a:lvl1pPr algn="l">
              <a:defRPr sz="1500" baseline="0"/>
            </a:lvl1pPr>
            <a:lvl2pPr algn="l">
              <a:defRPr sz="1350" baseline="0"/>
            </a:lvl2pPr>
            <a:lvl3pPr algn="l">
              <a:defRPr baseline="0"/>
            </a:lvl3pPr>
            <a:lvl4pPr algn="l">
              <a:defRPr baseline="0"/>
            </a:lvl4pPr>
            <a:lvl5pPr algn="l">
              <a:defRPr sz="105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817525" y="6448348"/>
            <a:ext cx="2750059" cy="365125"/>
          </a:xfrm>
        </p:spPr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5"/>
            <a:ext cx="3551767" cy="1661478"/>
          </a:xfrm>
        </p:spPr>
        <p:txBody>
          <a:bodyPr lIns="0" tIns="0" rIns="0" bIns="0" anchor="t"/>
          <a:lstStyle>
            <a:lvl1pPr algn="l" defTabSz="685800" rtl="0" eaLnBrk="1" latinLnBrk="0" hangingPunct="1">
              <a:spcBef>
                <a:spcPct val="0"/>
              </a:spcBef>
              <a:buNone/>
              <a:defRPr lang="en-US" sz="1800" b="1" kern="1200" cap="none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/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4419" y="2274849"/>
            <a:ext cx="35517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/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4420" y="188914"/>
            <a:ext cx="8735945" cy="215900"/>
          </a:xfrm>
        </p:spPr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24419" y="2274849"/>
            <a:ext cx="35517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8"/>
            <a:ext cx="3551767" cy="1651929"/>
          </a:xfrm>
        </p:spPr>
        <p:txBody>
          <a:bodyPr lIns="0" tIns="0" rIns="0" bIns="0" anchor="t"/>
          <a:lstStyle>
            <a:lvl1pPr algn="l">
              <a:defRPr sz="1800" b="1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2401" y="549278"/>
            <a:ext cx="6335184" cy="5688013"/>
          </a:xfrm>
        </p:spPr>
        <p:txBody>
          <a:bodyPr lIns="0" tIns="0" rIns="0" bIns="0"/>
          <a:lstStyle>
            <a:lvl1pPr algn="l">
              <a:defRPr sz="1500" baseline="0">
                <a:solidFill>
                  <a:schemeClr val="tx1"/>
                </a:solidFill>
              </a:defRPr>
            </a:lvl1pPr>
            <a:lvl2pPr algn="l">
              <a:defRPr sz="1350" spc="0" baseline="0"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chemeClr val="tx1"/>
                </a:solidFill>
              </a:defRPr>
            </a:lvl3pPr>
            <a:lvl4pPr algn="l">
              <a:defRPr b="0" baseline="0">
                <a:solidFill>
                  <a:schemeClr val="tx1"/>
                </a:solidFill>
              </a:defRPr>
            </a:lvl4pPr>
            <a:lvl5pPr algn="l">
              <a:defRPr sz="1050" baseline="0"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bg2"/>
                </a:solidFill>
              </a:defRPr>
            </a:lvl6pPr>
            <a:lvl7pPr>
              <a:defRPr baseline="0">
                <a:solidFill>
                  <a:schemeClr val="bg2"/>
                </a:solidFill>
              </a:defRPr>
            </a:lvl7pPr>
            <a:lvl8pPr>
              <a:defRPr baseline="0">
                <a:solidFill>
                  <a:schemeClr val="bg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24419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24419" y="2274849"/>
            <a:ext cx="35517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549278"/>
            <a:ext cx="3551767" cy="1651929"/>
          </a:xfrm>
        </p:spPr>
        <p:txBody>
          <a:bodyPr lIns="0" tIns="0" rIns="0" bIns="0" anchor="t"/>
          <a:lstStyle>
            <a:lvl1pPr algn="l">
              <a:defRPr sz="1800" b="1" cap="none" spc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2401" y="549278"/>
            <a:ext cx="6335184" cy="5675909"/>
          </a:xfrm>
        </p:spPr>
        <p:txBody>
          <a:bodyPr lIns="0" tIns="0" rIns="0" bIns="0"/>
          <a:lstStyle>
            <a:lvl1pPr algn="l">
              <a:defRPr sz="1500" baseline="0">
                <a:solidFill>
                  <a:schemeClr val="tx1"/>
                </a:solidFill>
              </a:defRPr>
            </a:lvl1pPr>
            <a:lvl2pPr algn="l">
              <a:defRPr sz="1350" spc="0" baseline="0"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chemeClr val="tx1"/>
                </a:solidFill>
              </a:defRPr>
            </a:lvl3pPr>
            <a:lvl4pPr algn="l">
              <a:defRPr b="0" baseline="0">
                <a:solidFill>
                  <a:schemeClr val="tx1"/>
                </a:solidFill>
              </a:defRPr>
            </a:lvl4pPr>
            <a:lvl5pPr algn="l">
              <a:defRPr sz="1050" baseline="0"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bg2"/>
                </a:solidFill>
              </a:defRPr>
            </a:lvl6pPr>
            <a:lvl7pPr>
              <a:defRPr baseline="0">
                <a:solidFill>
                  <a:schemeClr val="bg2"/>
                </a:solidFill>
              </a:defRPr>
            </a:lvl7pPr>
            <a:lvl8pPr>
              <a:defRPr baseline="0">
                <a:solidFill>
                  <a:schemeClr val="bg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24419" y="6571260"/>
            <a:ext cx="108683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rgbClr val="495965"/>
                </a:solidFill>
                <a:latin typeface="+mn-lt"/>
                <a:ea typeface="+mn-ea"/>
                <a:cs typeface="+mn-cs"/>
              </a:rPr>
              <a:t>© 2015 BC. All rights reserved.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7525" y="6448348"/>
            <a:ext cx="2750059" cy="365125"/>
          </a:xfrm>
        </p:spPr>
        <p:txBody>
          <a:bodyPr/>
          <a:lstStyle>
            <a:lvl1pPr>
              <a:defRPr baseline="0">
                <a:solidFill>
                  <a:srgbClr val="495965"/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 / Month 2015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623392" y="740701"/>
            <a:ext cx="1094521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09600" y="68631"/>
            <a:ext cx="10959008" cy="672075"/>
          </a:xfrm>
        </p:spPr>
        <p:txBody>
          <a:bodyPr>
            <a:noAutofit/>
          </a:bodyPr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24416" y="1028699"/>
            <a:ext cx="10944192" cy="50886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EB651B"/>
              </a:buClr>
              <a:buFontTx/>
              <a:buNone/>
              <a:defRPr sz="1500">
                <a:latin typeface="+mj-ea"/>
                <a:ea typeface="+mj-ea"/>
              </a:defRPr>
            </a:lvl1pPr>
            <a:lvl2pPr marL="557213" indent="-214313">
              <a:lnSpc>
                <a:spcPct val="150000"/>
              </a:lnSpc>
              <a:buClr>
                <a:srgbClr val="EB651B"/>
              </a:buClr>
              <a:buFont typeface="Wingdings" pitchFamily="2" charset="2"/>
              <a:buChar char="n"/>
              <a:defRPr sz="1500">
                <a:latin typeface="+mj-ea"/>
                <a:ea typeface="+mj-ea"/>
              </a:defRPr>
            </a:lvl2pPr>
            <a:lvl3pPr marL="942975" indent="-257175">
              <a:lnSpc>
                <a:spcPct val="150000"/>
              </a:lnSpc>
              <a:buClr>
                <a:srgbClr val="EB651B"/>
              </a:buClr>
              <a:buFont typeface="Wingdings" pitchFamily="2" charset="2"/>
              <a:buChar char="l"/>
              <a:defRPr sz="1350">
                <a:latin typeface="+mj-ea"/>
                <a:ea typeface="+mj-ea"/>
              </a:defRPr>
            </a:lvl3pPr>
            <a:lvl4pPr marL="1285875" indent="-257175">
              <a:lnSpc>
                <a:spcPct val="150000"/>
              </a:lnSpc>
              <a:buClr>
                <a:srgbClr val="EB651B"/>
              </a:buClr>
              <a:buFont typeface="Wingdings" pitchFamily="2" charset="2"/>
              <a:buChar char="ü"/>
              <a:defRPr sz="1200">
                <a:latin typeface="+mj-ea"/>
                <a:ea typeface="+mj-ea"/>
              </a:defRPr>
            </a:lvl4pPr>
            <a:lvl5pPr marL="1628775" indent="-257175">
              <a:lnSpc>
                <a:spcPct val="150000"/>
              </a:lnSpc>
              <a:buClr>
                <a:srgbClr val="EB651B"/>
              </a:buClr>
              <a:buFont typeface="Arial" pitchFamily="34" charset="0"/>
              <a:buChar char="•"/>
              <a:defRPr sz="1200"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82419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289346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08030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68672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1" y="76201"/>
            <a:ext cx="3839127" cy="5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0774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4242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3477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Name / Month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624418" y="6571259"/>
            <a:ext cx="835190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0" kern="1200" cap="all" spc="0" baseline="0" dirty="0">
                <a:solidFill>
                  <a:srgbClr val="495965"/>
                </a:solidFill>
                <a:latin typeface="+mj-lt"/>
                <a:ea typeface="+mn-ea"/>
                <a:cs typeface="+mn-cs"/>
              </a:rPr>
              <a:t>© 2015 BC. All rights reserved.</a:t>
            </a: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24419" y="6427233"/>
            <a:ext cx="10943167" cy="0"/>
          </a:xfrm>
          <a:prstGeom prst="line">
            <a:avLst/>
          </a:prstGeom>
          <a:ln w="6350"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652000" y="153673"/>
            <a:ext cx="1544320" cy="3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7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662" r:id="rId26"/>
    <p:sldLayoutId id="2147483663" r:id="rId27"/>
    <p:sldLayoutId id="2147483666" r:id="rId28"/>
    <p:sldLayoutId id="2147483669" r:id="rId29"/>
    <p:sldLayoutId id="2147483670" r:id="rId30"/>
    <p:sldLayoutId id="2147483671" r:id="rId31"/>
    <p:sldLayoutId id="2147483672" r:id="rId32"/>
    <p:sldLayoutId id="2147483674" r:id="rId33"/>
    <p:sldLayoutId id="2147483675" r:id="rId34"/>
    <p:sldLayoutId id="2147483676" r:id="rId35"/>
    <p:sldLayoutId id="2147483677" r:id="rId36"/>
    <p:sldLayoutId id="2147483680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314" y="2895601"/>
            <a:ext cx="8207375" cy="1053117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</a:rPr>
              <a:t>我国能源形势与低碳发展路径</a:t>
            </a:r>
            <a:r>
              <a:rPr lang="en-US" altLang="zh-CN" sz="4000" dirty="0">
                <a:solidFill>
                  <a:srgbClr val="00B050"/>
                </a:solidFill>
              </a:rPr>
              <a:t/>
            </a:r>
            <a:br>
              <a:rPr lang="en-US" altLang="zh-CN" sz="4000" dirty="0">
                <a:solidFill>
                  <a:srgbClr val="00B050"/>
                </a:solidFill>
              </a:rPr>
            </a:b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92314" y="4800601"/>
            <a:ext cx="3959225" cy="1439553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ym typeface="+mn-ea"/>
              </a:rPr>
              <a:t>宋忠奎 </a:t>
            </a:r>
            <a:r>
              <a:rPr lang="zh-CN" altLang="en-US" sz="2400" b="1" dirty="0" smtClean="0">
                <a:sym typeface="+mn-ea"/>
              </a:rPr>
              <a:t>秘书长</a:t>
            </a:r>
            <a:endParaRPr lang="en-US" altLang="zh-CN" sz="2400" b="1" dirty="0" smtClean="0">
              <a:sym typeface="+mn-ea"/>
            </a:endParaRPr>
          </a:p>
          <a:p>
            <a:r>
              <a:rPr lang="zh-CN" altLang="en-US" sz="2400" b="1" dirty="0" smtClean="0">
                <a:sym typeface="+mn-ea"/>
              </a:rPr>
              <a:t>中国节能协会</a:t>
            </a:r>
            <a:endParaRPr lang="en-US" altLang="zh-CN" sz="2400" b="1" dirty="0">
              <a:sym typeface="+mn-ea"/>
            </a:endParaRPr>
          </a:p>
          <a:p>
            <a:r>
              <a:rPr lang="zh-CN" altLang="en-US" sz="2400" b="1" dirty="0" smtClean="0">
                <a:sym typeface="+mn-ea"/>
              </a:rPr>
              <a:t>中国</a:t>
            </a:r>
            <a:r>
              <a:rPr lang="zh-CN" altLang="en-US" sz="2400" b="1" dirty="0">
                <a:sym typeface="+mn-ea"/>
              </a:rPr>
              <a:t>热泵产业联盟</a:t>
            </a:r>
            <a:endParaRPr lang="en-US" sz="2400" b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4821900"/>
          </a:xfrm>
        </p:spPr>
        <p:txBody>
          <a:bodyPr>
            <a:normAutofit fontScale="90000"/>
          </a:bodyPr>
          <a:lstStyle/>
          <a:p>
            <a:pPr indent="457200"/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400" dirty="0" smtClean="0"/>
              <a:t>能源环境问题日趋严峻，生态环境承载力已经接近极限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雾霾：</a:t>
            </a:r>
            <a:r>
              <a:rPr lang="en-US" altLang="zh-CN" sz="2400" dirty="0" smtClean="0"/>
              <a:t>2013</a:t>
            </a:r>
            <a:r>
              <a:rPr lang="zh-CN" altLang="zh-CN" sz="2400" dirty="0" smtClean="0"/>
              <a:t>年</a:t>
            </a:r>
            <a:r>
              <a:rPr lang="zh-CN" altLang="en-US" sz="2400" dirty="0" smtClean="0"/>
              <a:t>以来，</a:t>
            </a:r>
            <a:r>
              <a:rPr lang="zh-CN" altLang="zh-CN" sz="2400" dirty="0" smtClean="0"/>
              <a:t>发生的大面积发生雾霾天气，</a:t>
            </a:r>
            <a:r>
              <a:rPr lang="zh-CN" altLang="en-US" sz="2400" dirty="0" smtClean="0"/>
              <a:t>每次</a:t>
            </a:r>
            <a:r>
              <a:rPr lang="zh-CN" altLang="zh-CN" sz="2400" dirty="0" smtClean="0"/>
              <a:t>受影响面积约占国土面积的四分之一，受影响人口约六亿人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zh-CN" sz="2400" dirty="0" smtClean="0"/>
              <a:t>雾霾天气影响范围广，持续时间长，污染物浓度高，严重影响人民身体健康</a:t>
            </a:r>
            <a:r>
              <a:rPr lang="zh-CN" altLang="en-US" sz="2400" dirty="0" smtClean="0"/>
              <a:t>和</a:t>
            </a:r>
            <a:r>
              <a:rPr lang="zh-CN" altLang="zh-CN" sz="2400" dirty="0" smtClean="0"/>
              <a:t>生产生活</a:t>
            </a:r>
            <a:r>
              <a:rPr lang="zh-CN" altLang="en-US" sz="2400" dirty="0" smtClean="0"/>
              <a:t>。</a:t>
            </a:r>
            <a:br>
              <a:rPr lang="zh-CN" altLang="en-US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酸雨：酸雨区约占国土面积</a:t>
            </a:r>
            <a:r>
              <a:rPr lang="en-US" altLang="zh-CN" sz="2400" dirty="0" smtClean="0"/>
              <a:t>12.9%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2307300"/>
          </a:xfrm>
        </p:spPr>
        <p:txBody>
          <a:bodyPr>
            <a:normAutofit fontScale="90000"/>
          </a:bodyPr>
          <a:lstStyle/>
          <a:p>
            <a:pPr lvl="1"/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>       </a:t>
            </a:r>
            <a:r>
              <a:rPr lang="zh-CN" altLang="en-US" sz="2400" dirty="0" smtClean="0"/>
              <a:t>应对气候变化压力加大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> </a:t>
            </a:r>
            <a:r>
              <a:rPr lang="en-US" altLang="zh-CN" sz="2400" dirty="0" smtClean="0"/>
              <a:t>       </a:t>
            </a:r>
            <a:r>
              <a:rPr lang="zh-CN" altLang="en-US" dirty="0" smtClean="0"/>
              <a:t>全球新增温室气体排放比重高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r>
              <a:rPr lang="zh-CN" altLang="en-US" dirty="0" smtClean="0"/>
              <a:t>人均排放已经超过世界平均水平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</a:t>
            </a:r>
            <a:r>
              <a:rPr lang="zh-CN" altLang="en-US" dirty="0" smtClean="0"/>
              <a:t>作为最大的发展中国家，已经没有无约束排放的空间了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046" y="2590800"/>
            <a:ext cx="8103754" cy="39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16214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5000" y="1752600"/>
            <a:ext cx="86106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发达国家的途径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发展可再生能源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大幅度提高能源效率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进一步调整能源结构，去煤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发展核能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chemeClr val="tx1"/>
                </a:solidFill>
              </a:rPr>
              <a:t>CCS </a:t>
            </a:r>
            <a:r>
              <a:rPr lang="zh-CN" altLang="en-US" sz="2400" dirty="0" smtClean="0">
                <a:solidFill>
                  <a:schemeClr val="tx1"/>
                </a:solidFill>
              </a:rPr>
              <a:t>，目前的技术需要增大</a:t>
            </a:r>
            <a:r>
              <a:rPr lang="en-US" altLang="zh-CN" sz="2400" dirty="0" smtClean="0">
                <a:solidFill>
                  <a:schemeClr val="tx1"/>
                </a:solidFill>
              </a:rPr>
              <a:t>10~15%</a:t>
            </a:r>
            <a:r>
              <a:rPr lang="zh-CN" altLang="en-US" sz="2400" dirty="0" smtClean="0">
                <a:solidFill>
                  <a:schemeClr val="tx1"/>
                </a:solidFill>
              </a:rPr>
              <a:t>的能源消耗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从目前的油气型能源结构调整为低碳型，大幅度减少化石能源的使用      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505049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800" dirty="0" smtClean="0"/>
              <a:t>“十三五”经济社会发展规划纲要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五大发展理念：创新、协调、</a:t>
            </a:r>
            <a:r>
              <a:rPr lang="zh-CN" altLang="en-US" sz="2800" dirty="0" smtClean="0">
                <a:solidFill>
                  <a:srgbClr val="FF0000"/>
                </a:solidFill>
              </a:rPr>
              <a:t>绿色</a:t>
            </a:r>
            <a:r>
              <a:rPr lang="zh-CN" altLang="en-US" sz="2800" dirty="0" smtClean="0"/>
              <a:t>、开放、共享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zh-CN" sz="2800" dirty="0" smtClean="0"/>
              <a:t>绿色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是永续发展的必要条件和人民对美好生活追求的重要体现。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zh-CN" sz="2800" dirty="0" smtClean="0"/>
              <a:t>必须坚持节约资源和保护环境的基本国策，坚持可持续发展，坚定走生产发展、生活富裕、生态良好的文明发展道路，加快建设资源节约型、环境友好型社会，形成人与自然和谐发展现代化建设新格局，推进美丽中国建设，为全球生态安全作出新贡献</a:t>
            </a:r>
            <a:br>
              <a:rPr lang="zh-CN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5050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800" dirty="0" smtClean="0"/>
              <a:t>我国政府已经批准巴黎协定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400" dirty="0" smtClean="0"/>
              <a:t>全球</a:t>
            </a:r>
            <a:r>
              <a:rPr lang="en-US" altLang="zh-CN" sz="2400" dirty="0" smtClean="0"/>
              <a:t>2050</a:t>
            </a:r>
            <a:r>
              <a:rPr lang="zh-CN" altLang="en-US" sz="2400" dirty="0" smtClean="0"/>
              <a:t>年之前碳排放总量下降到</a:t>
            </a:r>
            <a:r>
              <a:rPr lang="en-US" altLang="zh-CN" sz="2400" dirty="0" smtClean="0"/>
              <a:t>150</a:t>
            </a:r>
            <a:r>
              <a:rPr lang="zh-CN" altLang="en-US" sz="2400" dirty="0" smtClean="0"/>
              <a:t>亿吨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我国现在碳排放总量已超过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亿吨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到</a:t>
            </a:r>
            <a:r>
              <a:rPr lang="en-US" altLang="zh-CN" sz="2400" dirty="0" smtClean="0"/>
              <a:t>2050</a:t>
            </a:r>
            <a:r>
              <a:rPr lang="zh-CN" altLang="en-US" sz="2400" dirty="0" smtClean="0"/>
              <a:t>年我国可以得到的碳排放额度很难超过</a:t>
            </a:r>
            <a:r>
              <a:rPr lang="en-US" altLang="zh-CN" sz="2400" dirty="0" smtClean="0"/>
              <a:t>35</a:t>
            </a:r>
            <a:r>
              <a:rPr lang="zh-CN" altLang="en-US" sz="2400" dirty="0" smtClean="0"/>
              <a:t>亿吨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如何在</a:t>
            </a:r>
            <a:r>
              <a:rPr lang="en-US" altLang="zh-CN" sz="2400" dirty="0" smtClean="0"/>
              <a:t>33</a:t>
            </a:r>
            <a:r>
              <a:rPr lang="zh-CN" altLang="en-US" sz="2400" dirty="0" smtClean="0"/>
              <a:t>年之后，使我国碳排放总量下降三分之二？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0700"/>
            <a:ext cx="9372599" cy="55839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400" b="1" dirty="0" smtClean="0"/>
              <a:t>节约能源，提高能源利用效率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400" b="1" dirty="0" smtClean="0"/>
              <a:t>由“煤炭”时代向“油气”时代过渡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000" dirty="0" smtClean="0"/>
              <a:t>目前天然气占我国能源总量</a:t>
            </a:r>
            <a:r>
              <a:rPr lang="en-US" altLang="zh-CN" sz="2000" dirty="0" smtClean="0"/>
              <a:t>5%</a:t>
            </a:r>
            <a:r>
              <a:rPr lang="zh-CN" altLang="en-US" sz="2000" dirty="0" smtClean="0"/>
              <a:t>，发达国家为</a:t>
            </a:r>
            <a:r>
              <a:rPr lang="en-US" altLang="zh-CN" sz="2000" dirty="0" smtClean="0"/>
              <a:t>30%~40%</a:t>
            </a:r>
            <a:br>
              <a:rPr lang="en-US" altLang="zh-CN" sz="2000" dirty="0" smtClean="0"/>
            </a:br>
            <a:r>
              <a:rPr lang="zh-CN" altLang="en-US" sz="2000" dirty="0" smtClean="0"/>
              <a:t>我国目前天然气对外依存度</a:t>
            </a:r>
            <a:r>
              <a:rPr lang="en-US" altLang="zh-CN" sz="2000" dirty="0" smtClean="0"/>
              <a:t>30%</a:t>
            </a:r>
            <a:r>
              <a:rPr lang="zh-CN" altLang="en-US" sz="2000" dirty="0" smtClean="0"/>
              <a:t>，进一步加大天然气比例只能加大进口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由目前的“煤炭能源”转向“天然气能源”需要巨额基础设施投资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我国目前在燃煤的清洁高效利用领域的技术处世界领先水平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用</a:t>
            </a:r>
            <a:r>
              <a:rPr lang="en-US" altLang="zh-CN" sz="2000" dirty="0" smtClean="0"/>
              <a:t>10~15</a:t>
            </a:r>
            <a:r>
              <a:rPr lang="zh-CN" altLang="en-US" sz="2000" dirty="0" smtClean="0"/>
              <a:t>年时间建成“油气能源”，然后再用</a:t>
            </a:r>
            <a:r>
              <a:rPr lang="en-US" altLang="zh-CN" sz="2000" dirty="0" smtClean="0"/>
              <a:t>15~20</a:t>
            </a:r>
            <a:r>
              <a:rPr lang="zh-CN" altLang="en-US" sz="2000" dirty="0" smtClean="0"/>
              <a:t>年时间向低碳能源转型？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b="1" dirty="0" smtClean="0"/>
              <a:t>集中人力物力，直接向低碳能源转型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1800" dirty="0" smtClean="0"/>
              <a:t>弯道超车，与发达国家同步进入低碳和零碳能源时代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变我国“缺气少油”的不利条件为促进可再生能源发展的有利条件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延缓煤炭时代，完成城镇化“楼、路、桥、坝、能”高能耗基础设施建设任务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避免“油气能源”基础设施的重复建设和重复投资</a:t>
            </a:r>
            <a:br>
              <a:rPr lang="zh-CN" altLang="en-US" sz="1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0700"/>
            <a:ext cx="9372599" cy="185010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400" b="1" dirty="0" smtClean="0"/>
              <a:t>实现低碳能源的关键技术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524000" y="2209800"/>
            <a:ext cx="9829800" cy="36576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解决电力调峰问题，保证风电、光电有效利用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途径：热电联产通过蓄能成为电力调峰电站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建筑直流供电、实现分布式蓄能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解决北方建筑冬季供暖热源，充分利用热电厂低温余热、工业生产低品位余热（钢铁、有色、建材、化工、信息）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途径：建立城域间互联管网 ，相互调剂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建立基于低品位余热热源的集中供热系统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0700"/>
            <a:ext cx="9372599" cy="18501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524000" y="1905000"/>
            <a:ext cx="94488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600" dirty="0" smtClean="0"/>
              <a:t>北方城镇供暖：在目前基础上强度降低</a:t>
            </a:r>
            <a:r>
              <a:rPr lang="en-US" altLang="zh-CN" sz="2600" dirty="0" smtClean="0"/>
              <a:t>33%</a:t>
            </a:r>
          </a:p>
          <a:p>
            <a:pPr lvl="1">
              <a:lnSpc>
                <a:spcPct val="120000"/>
              </a:lnSpc>
            </a:pPr>
            <a:r>
              <a:rPr lang="zh-CN" altLang="en-US" sz="2600" dirty="0" smtClean="0"/>
              <a:t>进一步加强保温，平均热需求降低到 </a:t>
            </a:r>
            <a:r>
              <a:rPr lang="en-US" altLang="zh-CN" sz="2600" dirty="0" smtClean="0"/>
              <a:t>60kWh/m2</a:t>
            </a:r>
          </a:p>
          <a:p>
            <a:pPr lvl="1">
              <a:lnSpc>
                <a:spcPct val="120000"/>
              </a:lnSpc>
            </a:pPr>
            <a:r>
              <a:rPr lang="zh-CN" altLang="en-US" sz="2600" dirty="0" smtClean="0"/>
              <a:t>真正落实热改，改善末端调节，降低过量供热率从目前的</a:t>
            </a:r>
            <a:r>
              <a:rPr lang="en-US" altLang="zh-CN" sz="2600" dirty="0" smtClean="0"/>
              <a:t>25%</a:t>
            </a:r>
            <a:r>
              <a:rPr lang="zh-CN" altLang="en-US" sz="2600" dirty="0" smtClean="0"/>
              <a:t>降低到</a:t>
            </a:r>
            <a:r>
              <a:rPr lang="en-US" altLang="zh-CN" sz="2600" dirty="0" smtClean="0"/>
              <a:t>10%</a:t>
            </a:r>
            <a:r>
              <a:rPr lang="zh-CN" altLang="en-US" sz="2600" dirty="0" smtClean="0"/>
              <a:t>以下</a:t>
            </a:r>
            <a:endParaRPr lang="en-US" altLang="zh-CN" sz="2600" dirty="0" smtClean="0"/>
          </a:p>
          <a:p>
            <a:pPr lvl="1">
              <a:lnSpc>
                <a:spcPct val="120000"/>
              </a:lnSpc>
            </a:pPr>
            <a:r>
              <a:rPr lang="zh-CN" altLang="en-US" sz="2600" dirty="0" smtClean="0"/>
              <a:t>大幅度提高热源效率</a:t>
            </a:r>
            <a:endParaRPr lang="en-US" altLang="zh-CN" sz="2600" dirty="0" smtClean="0"/>
          </a:p>
          <a:p>
            <a:pPr lvl="2">
              <a:lnSpc>
                <a:spcPct val="120000"/>
              </a:lnSpc>
            </a:pPr>
            <a:r>
              <a:rPr lang="zh-CN" altLang="en-US" sz="2600" dirty="0" smtClean="0"/>
              <a:t>开发利用低品位工业余热：钢铁、建材、石化、有色</a:t>
            </a:r>
            <a:endParaRPr lang="en-US" altLang="zh-CN" sz="2600" dirty="0" smtClean="0"/>
          </a:p>
          <a:p>
            <a:pPr lvl="2">
              <a:lnSpc>
                <a:spcPct val="120000"/>
              </a:lnSpc>
            </a:pPr>
            <a:r>
              <a:rPr lang="zh-CN" altLang="en-US" sz="2600" dirty="0" smtClean="0"/>
              <a:t>增大热电联产热源规模，从</a:t>
            </a:r>
            <a:r>
              <a:rPr lang="en-US" altLang="zh-CN" sz="2600" dirty="0" smtClean="0"/>
              <a:t>30% </a:t>
            </a:r>
            <a:r>
              <a:rPr lang="zh-CN" altLang="en-US" sz="2600" dirty="0" smtClean="0"/>
              <a:t>提高到</a:t>
            </a:r>
            <a:r>
              <a:rPr lang="en-US" altLang="zh-CN" sz="2600" dirty="0" smtClean="0"/>
              <a:t>50%</a:t>
            </a:r>
          </a:p>
          <a:p>
            <a:pPr lvl="2">
              <a:lnSpc>
                <a:spcPct val="120000"/>
              </a:lnSpc>
            </a:pPr>
            <a:r>
              <a:rPr lang="zh-CN" altLang="en-US" sz="2600" dirty="0" smtClean="0"/>
              <a:t>发展推广多种热电联产增效降耗技术改造，蓄能</a:t>
            </a:r>
            <a:endParaRPr lang="en-US" altLang="zh-CN" sz="2600" dirty="0" smtClean="0"/>
          </a:p>
          <a:p>
            <a:pPr lvl="2">
              <a:lnSpc>
                <a:spcPct val="120000"/>
              </a:lnSpc>
            </a:pPr>
            <a:r>
              <a:rPr lang="zh-CN" altLang="en-US" sz="2600" dirty="0" smtClean="0"/>
              <a:t>大幅度降低热网回水温度</a:t>
            </a:r>
            <a:endParaRPr lang="en-US" altLang="zh-CN" sz="2600" dirty="0" smtClean="0"/>
          </a:p>
          <a:p>
            <a:pPr lvl="1">
              <a:lnSpc>
                <a:spcPct val="120000"/>
              </a:lnSpc>
            </a:pPr>
            <a:r>
              <a:rPr lang="zh-CN" altLang="en-US" sz="2600" dirty="0" smtClean="0"/>
              <a:t>热、电、气协调，提高能源综合利用效率</a:t>
            </a:r>
            <a:endParaRPr lang="en-US" altLang="zh-CN" sz="2600" dirty="0" smtClean="0"/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0700"/>
            <a:ext cx="9372599" cy="18501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752600" y="2286000"/>
            <a:ext cx="9220200" cy="37338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建设新农村的新的建筑用能系统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农村建筑的节能改造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发展太阳能生活热水、热风采暖和光伏发电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全面推广生物质能压缩颗粒技术，解决储藏问题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全面推广新型生物质颗粒灶具，高效、低排放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推广大型沼气技术，生产燃气和有机肥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实现生物质、太阳能、小水电结合的新能源系统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在北方农村提倡和推广“无煤村”，在南方农村推广“生态村”</a:t>
            </a:r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0700"/>
            <a:ext cx="9372599" cy="185010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52600" y="1905000"/>
            <a:ext cx="8915400" cy="33067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依靠“总量控制”抑制公建和商建能耗的增长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端正建筑理念，抵制“高、大、奇、特”歪风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严格控制超高层，超进深、全密封等高能耗新建建筑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被动优先，主动优化，总量控制，避免技术堆砌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新建</a:t>
            </a:r>
            <a:r>
              <a:rPr lang="zh-CN" altLang="en-US" sz="2400" dirty="0" smtClean="0"/>
              <a:t>建筑在总量控制引导下，实现用能全过程管理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既有</a:t>
            </a:r>
            <a:r>
              <a:rPr lang="zh-CN" altLang="en-US" sz="2400" dirty="0" smtClean="0"/>
              <a:t>建筑逐步实现用能定额管理，阶梯电价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推广合同能源管理模式，对既有建筑实现节能改造和节能运行</a:t>
            </a:r>
            <a:endParaRPr lang="en-US" altLang="zh-CN" sz="2400" dirty="0" smtClean="0"/>
          </a:p>
          <a:p>
            <a:pPr lvl="1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497429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>3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、空气源热泵在采暖中的应用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0700"/>
            <a:ext cx="9372599" cy="185010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、低碳发展途径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524000" y="1752600"/>
            <a:ext cx="10058400" cy="40386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 </a:t>
            </a:r>
            <a:r>
              <a:rPr lang="zh-CN" altLang="en-US" sz="2400" dirty="0" smtClean="0"/>
              <a:t>提倡绿色生活方式，维持目前住宅能耗强度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坚持分散的空调方式，抵制住宅中央空调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坚持可开窗的住宅形式，抵制全封闭型住宅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长江</a:t>
            </a:r>
            <a:r>
              <a:rPr lang="zh-CN" altLang="en-US" sz="2400" dirty="0" smtClean="0"/>
              <a:t>流域住宅推广各种分散采暖空调方式，抵制集中供热，集中供冷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坚持设置阳台，自然烘晒衣被，抵制电热烘干机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推广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等各种高效家电器具，抵制白炽灯等各种低效高能耗家电产品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坚持家庭用电阶梯电价，用气阶梯气价制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0700"/>
            <a:ext cx="9372599" cy="18501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3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、空气源热泵在采暖的应用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1"/>
            <a:ext cx="8534399" cy="763488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大气污染防治目前是政府和民众都关心的问题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3553" y="1796819"/>
            <a:ext cx="785760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054" y="386535"/>
            <a:ext cx="8534399" cy="1019691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散煤燃烧是一个重要源头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9" name="Picture 2" descr="D:\iphone相片\IMG_4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514" y="1253294"/>
            <a:ext cx="2560587" cy="250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8166" y="1253294"/>
            <a:ext cx="1828908" cy="241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1" y="3886201"/>
            <a:ext cx="6942679" cy="27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900" y="437300"/>
            <a:ext cx="8534399" cy="1019691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散煤燃烧是一个重要源头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31029" y="3813044"/>
            <a:ext cx="8160908" cy="181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67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测试结果表明：</a:t>
            </a:r>
            <a:r>
              <a:rPr lang="zh-CN" altLang="zh-CN" sz="1867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北京农村家庭固体燃料燃烧</a:t>
            </a:r>
            <a:r>
              <a:rPr lang="zh-CN" altLang="zh-CN" sz="1867" dirty="0"/>
              <a:t>每年产生约</a:t>
            </a:r>
            <a:r>
              <a:rPr lang="en-US" altLang="zh-CN" sz="1867" dirty="0"/>
              <a:t>3.28</a:t>
            </a:r>
            <a:r>
              <a:rPr lang="zh-CN" altLang="zh-CN" sz="1867" dirty="0"/>
              <a:t>万吨</a:t>
            </a:r>
            <a:r>
              <a:rPr lang="en-US" altLang="zh-CN" sz="1867" dirty="0"/>
              <a:t>PM</a:t>
            </a:r>
            <a:r>
              <a:rPr lang="en-US" altLang="zh-CN" sz="1867" baseline="-25000" dirty="0"/>
              <a:t>2.5</a:t>
            </a:r>
            <a:r>
              <a:rPr lang="zh-CN" altLang="zh-CN" sz="1867" dirty="0"/>
              <a:t>、</a:t>
            </a:r>
            <a:r>
              <a:rPr lang="en-US" altLang="zh-CN" sz="1867" dirty="0"/>
              <a:t>0.76</a:t>
            </a:r>
            <a:r>
              <a:rPr lang="zh-CN" altLang="zh-CN" sz="1867" dirty="0"/>
              <a:t>万吨</a:t>
            </a:r>
            <a:r>
              <a:rPr lang="en-US" altLang="zh-CN" sz="1867" dirty="0"/>
              <a:t>SO</a:t>
            </a:r>
            <a:r>
              <a:rPr lang="en-US" altLang="zh-CN" sz="1867" baseline="-25000" dirty="0"/>
              <a:t>2</a:t>
            </a:r>
            <a:r>
              <a:rPr lang="zh-CN" altLang="zh-CN" sz="1867" dirty="0"/>
              <a:t>和</a:t>
            </a:r>
            <a:r>
              <a:rPr lang="en-US" altLang="zh-CN" sz="1867" dirty="0"/>
              <a:t>1.47</a:t>
            </a:r>
            <a:r>
              <a:rPr lang="zh-CN" altLang="zh-CN" sz="1867" dirty="0"/>
              <a:t>万吨</a:t>
            </a:r>
            <a:r>
              <a:rPr lang="en-US" altLang="zh-CN" sz="1867" dirty="0"/>
              <a:t>NO</a:t>
            </a:r>
            <a:r>
              <a:rPr lang="en-US" altLang="zh-CN" sz="1867" baseline="-25000" dirty="0"/>
              <a:t>x</a:t>
            </a:r>
            <a:r>
              <a:rPr lang="zh-CN" altLang="zh-CN" sz="1867" dirty="0"/>
              <a:t>，</a:t>
            </a:r>
            <a:r>
              <a:rPr lang="zh-CN" altLang="en-US" sz="1867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sz="1867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PM</a:t>
            </a:r>
            <a:r>
              <a:rPr lang="en-US" altLang="zh-CN" sz="1867" kern="100" baseline="-25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2.5</a:t>
            </a:r>
            <a:r>
              <a:rPr lang="zh-CN" altLang="zh-CN" sz="1867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排放对本地污染排放的贡献率为</a:t>
            </a:r>
            <a:r>
              <a:rPr lang="en-US" altLang="zh-CN" sz="1867" b="1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14.4%-18.5%</a:t>
            </a:r>
            <a:r>
              <a:rPr lang="zh-CN" altLang="zh-CN" sz="1867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，与工业生产的排放量相当</a:t>
            </a:r>
            <a:r>
              <a:rPr lang="zh-CN" altLang="en-US" sz="1867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867" kern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67" kern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67" dirty="0">
                <a:solidFill>
                  <a:schemeClr val="bg2">
                    <a:lumMod val="25000"/>
                  </a:schemeClr>
                </a:solidFill>
              </a:rPr>
              <a:t>目前郊区冬季采暖造成的</a:t>
            </a:r>
            <a:r>
              <a:rPr lang="en-US" altLang="zh-CN" sz="1867" b="1" dirty="0">
                <a:solidFill>
                  <a:schemeClr val="bg2">
                    <a:lumMod val="25000"/>
                  </a:schemeClr>
                </a:solidFill>
              </a:rPr>
              <a:t>PM</a:t>
            </a:r>
            <a:r>
              <a:rPr lang="en-US" altLang="zh-CN" sz="1867" b="1" baseline="-25000" dirty="0">
                <a:solidFill>
                  <a:schemeClr val="bg2">
                    <a:lumMod val="25000"/>
                  </a:schemeClr>
                </a:solidFill>
              </a:rPr>
              <a:t>2.5</a:t>
            </a:r>
            <a:r>
              <a:rPr lang="zh-CN" altLang="zh-CN" sz="1867" dirty="0">
                <a:solidFill>
                  <a:schemeClr val="bg2">
                    <a:lumMod val="25000"/>
                  </a:schemeClr>
                </a:solidFill>
              </a:rPr>
              <a:t>排放是我市原来四大燃煤热电联产电厂全年排放量的</a:t>
            </a:r>
            <a:r>
              <a:rPr lang="en-US" altLang="zh-CN" sz="1867" b="1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zh-CN" sz="1867" b="1" dirty="0">
                <a:solidFill>
                  <a:schemeClr val="bg2">
                    <a:lumMod val="25000"/>
                  </a:schemeClr>
                </a:solidFill>
              </a:rPr>
              <a:t>倍</a:t>
            </a:r>
            <a:r>
              <a:rPr lang="zh-CN" altLang="zh-CN" sz="1867" dirty="0">
                <a:solidFill>
                  <a:schemeClr val="bg2">
                    <a:lumMod val="25000"/>
                  </a:schemeClr>
                </a:solidFill>
              </a:rPr>
              <a:t>，</a:t>
            </a:r>
            <a:r>
              <a:rPr lang="en-US" altLang="zh-CN" sz="1867" b="1" dirty="0">
                <a:solidFill>
                  <a:schemeClr val="bg2">
                    <a:lumMod val="25000"/>
                  </a:schemeClr>
                </a:solidFill>
              </a:rPr>
              <a:t>SO</a:t>
            </a:r>
            <a:r>
              <a:rPr lang="en-US" altLang="zh-CN" sz="1867" b="1" baseline="-25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zh-CN" altLang="zh-CN" sz="1867" dirty="0">
                <a:solidFill>
                  <a:schemeClr val="bg2">
                    <a:lumMod val="25000"/>
                  </a:schemeClr>
                </a:solidFill>
              </a:rPr>
              <a:t>排放是电厂的</a:t>
            </a:r>
            <a:r>
              <a:rPr lang="en-US" altLang="zh-CN" sz="1867" b="1" dirty="0">
                <a:solidFill>
                  <a:schemeClr val="bg2">
                    <a:lumMod val="25000"/>
                  </a:schemeClr>
                </a:solidFill>
              </a:rPr>
              <a:t>2.5</a:t>
            </a:r>
            <a:r>
              <a:rPr lang="zh-CN" altLang="zh-CN" sz="1867" b="1" dirty="0">
                <a:solidFill>
                  <a:schemeClr val="bg2">
                    <a:lumMod val="25000"/>
                  </a:schemeClr>
                </a:solidFill>
              </a:rPr>
              <a:t>倍</a:t>
            </a:r>
            <a:r>
              <a:rPr lang="zh-CN" altLang="zh-CN" sz="1867" dirty="0">
                <a:solidFill>
                  <a:schemeClr val="bg2">
                    <a:lumMod val="25000"/>
                  </a:schemeClr>
                </a:solidFill>
              </a:rPr>
              <a:t>，</a:t>
            </a:r>
            <a:r>
              <a:rPr lang="zh-CN" altLang="zh-CN" sz="1867" b="1" dirty="0">
                <a:solidFill>
                  <a:schemeClr val="bg2">
                    <a:lumMod val="25000"/>
                  </a:schemeClr>
                </a:solidFill>
              </a:rPr>
              <a:t>氮氧化合物</a:t>
            </a:r>
            <a:r>
              <a:rPr lang="zh-CN" altLang="zh-CN" sz="1867" dirty="0">
                <a:solidFill>
                  <a:schemeClr val="bg2">
                    <a:lumMod val="25000"/>
                  </a:schemeClr>
                </a:solidFill>
              </a:rPr>
              <a:t>处于</a:t>
            </a:r>
            <a:r>
              <a:rPr lang="zh-CN" altLang="zh-CN" sz="1867" b="1" dirty="0">
                <a:solidFill>
                  <a:schemeClr val="bg2">
                    <a:lumMod val="25000"/>
                  </a:schemeClr>
                </a:solidFill>
              </a:rPr>
              <a:t>同一</a:t>
            </a:r>
            <a:r>
              <a:rPr lang="zh-CN" altLang="en-US" sz="1867" b="1" dirty="0">
                <a:solidFill>
                  <a:schemeClr val="bg2">
                    <a:lumMod val="25000"/>
                  </a:schemeClr>
                </a:solidFill>
              </a:rPr>
              <a:t>水平</a:t>
            </a:r>
            <a:r>
              <a:rPr lang="zh-CN" altLang="zh-CN" sz="1867" dirty="0">
                <a:solidFill>
                  <a:schemeClr val="bg2">
                    <a:lumMod val="25000"/>
                  </a:schemeClr>
                </a:solidFill>
              </a:rPr>
              <a:t>。</a:t>
            </a:r>
            <a:endParaRPr lang="zh-CN" altLang="zh-CN" sz="1867" kern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032" y="1678687"/>
            <a:ext cx="8352928" cy="15165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19936" y="590821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中国建筑节能年度发展研究报告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2016》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043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1"/>
            <a:ext cx="8534399" cy="763488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推进北方地区冬季清洁取暖是大事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3" name="AutoShape 2" descr="http://mmbiz.qpic.cn/mmbiz_png/ReOn0PIuCwZuGNzJicvuRsZDbGNAYCCQOicKfdUjdBT1cFG1ibXicEkZ2ufzvibk6TAO9UUOmibH3TZv0EAuaJSOWJQg/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4038600" y="3733800"/>
            <a:ext cx="2362200" cy="23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mmbiz.qpic.cn/mmbiz_png/ReOn0PIuCwZuGNzJicvuRsZDbGNAYCCQOicKfdUjdBT1cFG1ibXicEkZ2ufzvibk6TAO9UUOmibH3TZv0EAuaJSOWJQg/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1" y="2132339"/>
            <a:ext cx="4913669" cy="362594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6776" y="2115774"/>
            <a:ext cx="28791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Segoe UI" panose="020B0502040204020203" pitchFamily="34" charset="0"/>
              </a:rPr>
              <a:t>习近平强调，推进北方地区冬季清洁取暖等</a:t>
            </a:r>
            <a:r>
              <a:rPr lang="en-US" altLang="zh-CN" sz="2000" dirty="0">
                <a:latin typeface="Segoe UI" panose="020B0502040204020203" pitchFamily="34" charset="0"/>
              </a:rPr>
              <a:t>6</a:t>
            </a:r>
            <a:r>
              <a:rPr lang="zh-CN" altLang="en-US" sz="2000" dirty="0">
                <a:latin typeface="Segoe UI" panose="020B0502040204020203" pitchFamily="34" charset="0"/>
              </a:rPr>
              <a:t>个问题，都是大事，关系广大人民群众生活，是重大的民生工程、民心工程。推进北方地区冬季清洁取暖，关系北方地区广大群众温暖过冬，关系雾霾天能不能减少，是能源生产和消费革命、农村生活方式革命的重要内容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19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1"/>
            <a:ext cx="8534399" cy="763488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国家能源局等鼓励热泵等方式替代燃煤供暖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sp>
        <p:nvSpPr>
          <p:cNvPr id="3" name="AutoShape 2" descr="http://mmbiz.qpic.cn/mmbiz_png/ReOn0PIuCwZuGNzJicvuRsZDbGNAYCCQOicKfdUjdBT1cFG1ibXicEkZ2ufzvibk6TAO9UUOmibH3TZv0EAuaJSOWJQg/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4038600" y="3733800"/>
            <a:ext cx="2362200" cy="23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://mmbiz.qpic.cn/mmbiz_png/ReOn0PIuCwZuGNzJicvuRsZDbGNAYCCQOicKfdUjdBT1cFG1ibXicEkZ2ufzvibk6TAO9UUOmibH3TZv0EAuaJSOWJQg/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1" y="1711831"/>
            <a:ext cx="5744437" cy="36397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123" y="4100244"/>
            <a:ext cx="7868616" cy="25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1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580510"/>
            <a:ext cx="8534399" cy="1019691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空气源热泵供热产业发展现状</a:t>
            </a:r>
            <a:r>
              <a:rPr lang="en-US" altLang="zh-CN" sz="2400" b="1" dirty="0">
                <a:solidFill>
                  <a:srgbClr val="00B050"/>
                </a:solidFill>
              </a:rPr>
              <a:t>-</a:t>
            </a:r>
            <a:r>
              <a:rPr lang="zh-CN" altLang="en-US" sz="2400" b="1" dirty="0">
                <a:solidFill>
                  <a:srgbClr val="00B050"/>
                </a:solidFill>
              </a:rPr>
              <a:t>供暖应用</a:t>
            </a:r>
            <a:r>
              <a:rPr lang="en-US" altLang="zh-CN" sz="2400" b="1" dirty="0">
                <a:solidFill>
                  <a:srgbClr val="00B050"/>
                </a:solidFill>
              </a:rPr>
              <a:t/>
            </a:r>
            <a:br>
              <a:rPr lang="en-US" altLang="zh-CN" sz="2400" b="1" dirty="0">
                <a:solidFill>
                  <a:srgbClr val="00B050"/>
                </a:solidFill>
              </a:rPr>
            </a:br>
            <a:r>
              <a:rPr lang="zh-CN" altLang="en-US" sz="2400" b="1" dirty="0">
                <a:solidFill>
                  <a:srgbClr val="00B050"/>
                </a:solidFill>
              </a:rPr>
              <a:t>“煤改电”加速的首要动因</a:t>
            </a:r>
            <a:r>
              <a:rPr lang="en-US" altLang="zh-CN" sz="2400" b="1" dirty="0">
                <a:solidFill>
                  <a:srgbClr val="00B050"/>
                </a:solidFill>
              </a:rPr>
              <a:t>-</a:t>
            </a:r>
            <a:r>
              <a:rPr lang="zh-CN" altLang="en-US" sz="2400" b="1" dirty="0">
                <a:solidFill>
                  <a:srgbClr val="00B050"/>
                </a:solidFill>
              </a:rPr>
              <a:t>大气污染防治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184866"/>
              </p:ext>
            </p:extLst>
          </p:nvPr>
        </p:nvGraphicFramePr>
        <p:xfrm>
          <a:off x="4775812" y="1755914"/>
          <a:ext cx="5653651" cy="473639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375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8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政策名称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发布单位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《大气污染防治行动计划》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国务院办公厅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《关于推进电能替代的指导意见》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国家发改委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</a:rPr>
                        <a:t>《京津冀大气污染防治强化措施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2016-2017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</a:rPr>
                        <a:t>》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环保部及京津冀三地政府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《北京市</a:t>
                      </a:r>
                      <a:r>
                        <a:rPr lang="en-US" sz="1400" kern="100" dirty="0">
                          <a:effectLst/>
                        </a:rPr>
                        <a:t>2013-2017</a:t>
                      </a:r>
                      <a:r>
                        <a:rPr lang="zh-CN" sz="1400" kern="100" dirty="0">
                          <a:effectLst/>
                        </a:rPr>
                        <a:t>年清洁空气行动计划》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北京市政府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《</a:t>
                      </a:r>
                      <a:r>
                        <a:rPr lang="en-US" sz="1400" kern="100" dirty="0">
                          <a:effectLst/>
                        </a:rPr>
                        <a:t>2013/14/15/16</a:t>
                      </a:r>
                      <a:r>
                        <a:rPr lang="zh-CN" sz="1400" kern="100" dirty="0">
                          <a:effectLst/>
                        </a:rPr>
                        <a:t>年北京市农村地区村庄“煤改清洁能源”和“减煤换煤”工作方案》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北京市政府办公厅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</a:rPr>
                        <a:t>《北京市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</a:rPr>
                        <a:t>年农村地区村庄“煤改清洁能源和减煤换煤”相关推进工作指导意见》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北京市新农办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《关于印发推进城乡采暖“煤改电”试点工作实施方案的通知》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山西省政府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《农村清洁能源开发利用工程》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河北省农业厅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《关于加快推进电能替代工作的实施意见》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山东省发改委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河南省电能替代工作实施方案</a:t>
                      </a: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河南省发改委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0135" y="1752601"/>
            <a:ext cx="2819400" cy="17631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0138" y="3771902"/>
            <a:ext cx="2731865" cy="26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空气源热泵供暖优势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5626" y="1600200"/>
            <a:ext cx="8461375" cy="1752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300" dirty="0"/>
              <a:t>相对于其他电供暖方式，空气源热泵供暖系统的初投资较高，但运行费用较低。从整个生命周期角度来看，空气源热泵供暖系统具有较低的综合年值。</a:t>
            </a:r>
            <a:endParaRPr lang="en-US" altLang="zh-CN" sz="2300" dirty="0"/>
          </a:p>
          <a:p>
            <a:pPr>
              <a:lnSpc>
                <a:spcPct val="120000"/>
              </a:lnSpc>
              <a:defRPr/>
            </a:pPr>
            <a:r>
              <a:rPr lang="zh-CN" altLang="en-US" sz="2300" dirty="0"/>
              <a:t>从</a:t>
            </a:r>
            <a:r>
              <a:rPr lang="en-US" altLang="zh-CN" sz="2300" dirty="0"/>
              <a:t>8-10</a:t>
            </a:r>
            <a:r>
              <a:rPr lang="zh-CN" altLang="en-US" sz="2300" dirty="0"/>
              <a:t>年的运行整体成本计算，空气源热泵也优于其他类型的电采暖设备。</a:t>
            </a:r>
            <a:endParaRPr lang="en-US" altLang="zh-CN" sz="2300" dirty="0"/>
          </a:p>
          <a:p>
            <a:pPr>
              <a:lnSpc>
                <a:spcPct val="120000"/>
              </a:lnSpc>
              <a:defRPr/>
            </a:pPr>
            <a:r>
              <a:rPr lang="zh-CN" altLang="en-US" sz="2300" dirty="0"/>
              <a:t>同时相对直热式电采暖，空气源热泵所需电网升级费用较低。直接电热（电锅炉、电热膜、电热缆等）直接把高品位电力转换为低品位热量，能源效率相对较低。同时在农村推广，需要大规模增大农网供电容量，户容量要从目前的</a:t>
            </a:r>
            <a:r>
              <a:rPr lang="en-US" altLang="zh-CN" sz="2300" dirty="0"/>
              <a:t>4~6kW</a:t>
            </a:r>
            <a:r>
              <a:rPr lang="zh-CN" altLang="en-US" sz="2300" dirty="0"/>
              <a:t>增加到</a:t>
            </a:r>
            <a:r>
              <a:rPr lang="en-US" altLang="zh-CN" sz="2300" dirty="0"/>
              <a:t>10kW</a:t>
            </a:r>
            <a:r>
              <a:rPr lang="zh-CN" altLang="en-US" sz="2300" dirty="0"/>
              <a:t>以上，电网改造投资更加巨大。</a:t>
            </a:r>
            <a:endParaRPr lang="en-US" altLang="zh-CN" sz="2300" dirty="0"/>
          </a:p>
          <a:p>
            <a:pPr marL="0" indent="0">
              <a:buNone/>
              <a:defRPr/>
            </a:pPr>
            <a:endParaRPr lang="en-US" altLang="zh-CN" sz="1600" dirty="0"/>
          </a:p>
        </p:txBody>
      </p:sp>
      <p:pic>
        <p:nvPicPr>
          <p:cNvPr id="44036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123" y="3505200"/>
            <a:ext cx="4807226" cy="279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矩形 4"/>
          <p:cNvSpPr>
            <a:spLocks noChangeArrowheads="1"/>
          </p:cNvSpPr>
          <p:nvPr/>
        </p:nvSpPr>
        <p:spPr bwMode="auto">
          <a:xfrm>
            <a:off x="7543800" y="4380446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/>
              <a:t>北京市新能源与可再生能源协会 </a:t>
            </a:r>
            <a:r>
              <a:rPr lang="en-US" altLang="zh-CN" sz="1400" dirty="0"/>
              <a:t>2015</a:t>
            </a:r>
            <a:r>
              <a:rPr lang="zh-CN" altLang="en-US" sz="1400" dirty="0"/>
              <a:t>年分析报告</a:t>
            </a:r>
            <a:endParaRPr lang="zh-CN" altLang="zh-CN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0350" y="103189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27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905750" cy="1006475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空气源热泵供暖</a:t>
            </a: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1916113" y="1506538"/>
            <a:ext cx="8540750" cy="1066800"/>
          </a:xfrm>
        </p:spPr>
        <p:txBody>
          <a:bodyPr/>
          <a:lstStyle/>
          <a:p>
            <a:r>
              <a:rPr lang="zh-CN" altLang="en-US" sz="1600" b="1">
                <a:solidFill>
                  <a:srgbClr val="000000"/>
                </a:solidFill>
              </a:rPr>
              <a:t>北京地区经过多年的“煤改清洁能源”实践，综合多方面的考虑，现在已经将空气源热泵选定为主要“煤改电”技术路径。要求占到</a:t>
            </a:r>
            <a:r>
              <a:rPr lang="en-US" altLang="zh-CN" sz="2000" b="1">
                <a:solidFill>
                  <a:srgbClr val="FF0000"/>
                </a:solidFill>
              </a:rPr>
              <a:t>80%</a:t>
            </a:r>
            <a:r>
              <a:rPr lang="zh-CN" altLang="en-US" sz="1600" b="1">
                <a:solidFill>
                  <a:srgbClr val="000000"/>
                </a:solidFill>
              </a:rPr>
              <a:t>的比例。</a:t>
            </a:r>
          </a:p>
        </p:txBody>
      </p:sp>
      <p:pic>
        <p:nvPicPr>
          <p:cNvPr id="4506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39" y="2895601"/>
            <a:ext cx="2960687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39"/>
          <p:cNvSpPr txBox="1">
            <a:spLocks noChangeArrowheads="1"/>
          </p:cNvSpPr>
          <p:nvPr/>
        </p:nvSpPr>
        <p:spPr bwMode="auto">
          <a:xfrm>
            <a:off x="1916113" y="2708275"/>
            <a:ext cx="5029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2015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北京煤改电约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万户，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有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个品牌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空气源热泵整机制造企业在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个远郊区县入围中标，空气源热泵设备安装总量约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5500-6000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台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。煤改电中空气源热泵比例大概占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10%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2016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北京煤改电，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各区县煤改电，涉及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598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个村（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463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个环保部督查无煤化村）约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万户，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个区县招标含空气源热泵，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号文要求热泵或多能互补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80%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。空气源热泵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72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家品牌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中标，招标总量超过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万户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。基本已完成安装。</a:t>
            </a:r>
            <a:endParaRPr lang="en-US" altLang="zh-CN" sz="160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/>
              <a:t>     </a:t>
            </a:r>
            <a:r>
              <a:rPr lang="zh-CN" altLang="en-US" sz="1600" u="sng"/>
              <a:t>天津武清全额</a:t>
            </a:r>
            <a:endParaRPr lang="en-US" altLang="zh-CN" sz="1600" u="sng"/>
          </a:p>
          <a:p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en-US" altLang="zh-CN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2016</a:t>
            </a:r>
            <a:r>
              <a:rPr lang="zh-CN" altLang="en-US" sz="1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天津武清区煤改电，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月才开始招标，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个品牌中标（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17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日），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3.1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万户要完成安装。（正在进行中）招标</a:t>
            </a:r>
            <a:r>
              <a:rPr lang="en-US" altLang="zh-CN" sz="1600">
                <a:latin typeface="仿宋" panose="02010609060101010101" pitchFamily="49" charset="-122"/>
                <a:ea typeface="仿宋" panose="02010609060101010101" pitchFamily="49" charset="-122"/>
              </a:rPr>
              <a:t>10.7</a:t>
            </a:r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</a:rPr>
              <a:t>万户。</a:t>
            </a:r>
          </a:p>
        </p:txBody>
      </p:sp>
      <p:sp>
        <p:nvSpPr>
          <p:cNvPr id="8" name="矩形 7"/>
          <p:cNvSpPr/>
          <p:nvPr/>
        </p:nvSpPr>
        <p:spPr>
          <a:xfrm>
            <a:off x="6834188" y="2273301"/>
            <a:ext cx="3657600" cy="587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zh-CN" altLang="zh-CN" sz="1400" kern="100" dirty="0">
                <a:solidFill>
                  <a:srgbClr val="FF0000"/>
                </a:solidFill>
              </a:rPr>
              <a:t>《北京市</a:t>
            </a:r>
            <a:r>
              <a:rPr lang="en-US" altLang="zh-CN" sz="1400" kern="100" dirty="0">
                <a:solidFill>
                  <a:srgbClr val="FF0000"/>
                </a:solidFill>
              </a:rPr>
              <a:t>2016</a:t>
            </a:r>
            <a:r>
              <a:rPr lang="zh-CN" altLang="zh-CN" sz="1400" kern="100" dirty="0">
                <a:solidFill>
                  <a:srgbClr val="FF0000"/>
                </a:solidFill>
              </a:rPr>
              <a:t>年农村地区村庄“煤改清洁能源和减煤换煤”相关推进工作指导意见》</a:t>
            </a:r>
            <a:endParaRPr lang="zh-CN" altLang="zh-CN" sz="20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文本框 8"/>
          <p:cNvSpPr txBox="1">
            <a:spLocks noChangeArrowheads="1"/>
          </p:cNvSpPr>
          <p:nvPr/>
        </p:nvSpPr>
        <p:spPr bwMode="auto">
          <a:xfrm>
            <a:off x="2209801" y="2238375"/>
            <a:ext cx="520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0"/>
              <a:t>北京市区财政直接补贴设备投资的约</a:t>
            </a:r>
            <a:r>
              <a:rPr lang="en-US" altLang="zh-CN" sz="1600" b="0"/>
              <a:t>90%</a:t>
            </a:r>
            <a:r>
              <a:rPr lang="zh-CN" altLang="en-US" sz="1600" b="0"/>
              <a:t>。</a:t>
            </a:r>
            <a:endParaRPr lang="en-US" altLang="zh-CN" sz="1600" b="0"/>
          </a:p>
          <a:p>
            <a:r>
              <a:rPr lang="zh-CN" altLang="en-US" sz="1600" b="0"/>
              <a:t>每户约</a:t>
            </a:r>
            <a:r>
              <a:rPr lang="en-US" altLang="zh-CN" sz="1600" b="0"/>
              <a:t>24000-28000</a:t>
            </a:r>
            <a:r>
              <a:rPr lang="zh-CN" altLang="en-US" sz="1600" b="0"/>
              <a:t>元，部分最高可以到</a:t>
            </a:r>
            <a:r>
              <a:rPr lang="en-US" altLang="zh-CN" sz="1600" b="0"/>
              <a:t>6</a:t>
            </a:r>
            <a:r>
              <a:rPr lang="zh-CN" altLang="en-US" sz="1600" b="0"/>
              <a:t>万多。</a:t>
            </a:r>
            <a:endParaRPr lang="en-US" altLang="zh-CN" sz="1600" b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0350" y="103189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06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2154899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700" dirty="0" smtClean="0"/>
              <a:t> </a:t>
            </a:r>
            <a:r>
              <a:rPr lang="zh-CN" altLang="en-US" sz="2700" dirty="0" smtClean="0"/>
              <a:t>我国能源消费总量大，增速快，但人均资源储量少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2000</a:t>
            </a:r>
            <a:r>
              <a:rPr lang="zh-CN" altLang="en-US" sz="2700" dirty="0" smtClean="0"/>
              <a:t>～</a:t>
            </a:r>
            <a:r>
              <a:rPr lang="en-US" altLang="zh-CN" sz="2700" dirty="0" smtClean="0"/>
              <a:t>2015</a:t>
            </a:r>
            <a:r>
              <a:rPr lang="zh-CN" altLang="en-US" sz="2700" dirty="0" smtClean="0"/>
              <a:t>年，年均增加</a:t>
            </a:r>
            <a:r>
              <a:rPr lang="en-US" altLang="zh-CN" sz="2700" dirty="0" smtClean="0"/>
              <a:t>1.89</a:t>
            </a:r>
            <a:r>
              <a:rPr lang="zh-CN" altLang="en-US" sz="2700" dirty="0" smtClean="0"/>
              <a:t>亿吨标准煤，年均增长</a:t>
            </a:r>
            <a:r>
              <a:rPr lang="en-US" altLang="zh-CN" sz="2700" dirty="0" smtClean="0"/>
              <a:t>7.4%</a:t>
            </a:r>
            <a:br>
              <a:rPr lang="en-US" altLang="zh-CN" sz="2700" dirty="0" smtClean="0"/>
            </a:br>
            <a:r>
              <a:rPr lang="zh-CN" altLang="en-US" sz="2700" dirty="0" smtClean="0"/>
              <a:t>“十二五”时期，年均增加</a:t>
            </a:r>
            <a:r>
              <a:rPr lang="en-US" altLang="zh-CN" sz="2700" dirty="0" smtClean="0"/>
              <a:t>1.39</a:t>
            </a:r>
            <a:r>
              <a:rPr lang="zh-CN" altLang="en-US" sz="2700" dirty="0" smtClean="0"/>
              <a:t>亿吨标准煤，年均增长</a:t>
            </a:r>
            <a:r>
              <a:rPr lang="en-US" altLang="zh-CN" sz="2700" dirty="0" smtClean="0"/>
              <a:t>3.6%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87278"/>
            <a:ext cx="8569496" cy="467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475221"/>
            <a:ext cx="8381999" cy="1172091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空气源热泵供热产业发展现状</a:t>
            </a:r>
            <a:r>
              <a:rPr lang="en-US" altLang="zh-CN" sz="2400" b="1" dirty="0">
                <a:solidFill>
                  <a:srgbClr val="00B050"/>
                </a:solidFill>
              </a:rPr>
              <a:t>-</a:t>
            </a:r>
            <a:r>
              <a:rPr lang="zh-CN" altLang="en-US" sz="2400" b="1" dirty="0">
                <a:solidFill>
                  <a:srgbClr val="00B050"/>
                </a:solidFill>
              </a:rPr>
              <a:t>供暖应用</a:t>
            </a:r>
            <a:r>
              <a:rPr lang="en-US" altLang="zh-CN" sz="2400" b="1" dirty="0">
                <a:solidFill>
                  <a:srgbClr val="00B050"/>
                </a:solidFill>
              </a:rPr>
              <a:t/>
            </a:r>
            <a:br>
              <a:rPr lang="en-US" altLang="zh-CN" sz="2400" b="1" dirty="0">
                <a:solidFill>
                  <a:srgbClr val="00B050"/>
                </a:solidFill>
              </a:rPr>
            </a:br>
            <a:r>
              <a:rPr lang="zh-CN" altLang="en-US" sz="2400" b="1" dirty="0">
                <a:solidFill>
                  <a:srgbClr val="00B050"/>
                </a:solidFill>
              </a:rPr>
              <a:t>“煤改电” 空气源热泵供暖项目实例</a:t>
            </a:r>
            <a:r>
              <a:rPr lang="en-US" altLang="zh-CN" sz="2400" b="1" dirty="0">
                <a:solidFill>
                  <a:srgbClr val="00B050"/>
                </a:solidFill>
              </a:rPr>
              <a:t>-</a:t>
            </a:r>
            <a:r>
              <a:rPr lang="zh-CN" altLang="en-US" sz="2400" b="1" dirty="0">
                <a:solidFill>
                  <a:srgbClr val="00B050"/>
                </a:solidFill>
              </a:rPr>
              <a:t>北京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2"/>
            <a:ext cx="2986651" cy="536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792" y="3961905"/>
            <a:ext cx="3456384" cy="25922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011" y="3943122"/>
            <a:ext cx="3429000" cy="25717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330" y="1624812"/>
            <a:ext cx="4427739" cy="19689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3037" y="1571859"/>
            <a:ext cx="2833892" cy="19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1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91" y="1225097"/>
            <a:ext cx="6572249" cy="994172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00B050"/>
                </a:solidFill>
              </a:rPr>
              <a:t>空气源热泵供热产业发展现状</a:t>
            </a:r>
            <a:r>
              <a:rPr lang="en-US" altLang="zh-CN" sz="1800" b="1" dirty="0">
                <a:solidFill>
                  <a:srgbClr val="00B050"/>
                </a:solidFill>
              </a:rPr>
              <a:t>-</a:t>
            </a:r>
            <a:r>
              <a:rPr lang="zh-CN" altLang="en-US" sz="1800" b="1" dirty="0">
                <a:solidFill>
                  <a:srgbClr val="00B050"/>
                </a:solidFill>
              </a:rPr>
              <a:t>供暖应用</a:t>
            </a:r>
            <a:r>
              <a:rPr lang="en-US" altLang="zh-CN" sz="1800" b="1" dirty="0">
                <a:solidFill>
                  <a:srgbClr val="00B050"/>
                </a:solidFill>
              </a:rPr>
              <a:t/>
            </a:r>
            <a:br>
              <a:rPr lang="en-US" altLang="zh-CN" sz="1800" b="1" dirty="0">
                <a:solidFill>
                  <a:srgbClr val="00B050"/>
                </a:solidFill>
              </a:rPr>
            </a:br>
            <a:r>
              <a:rPr lang="en-US" altLang="zh-CN" sz="1800" b="1" dirty="0">
                <a:solidFill>
                  <a:srgbClr val="00B050"/>
                </a:solidFill>
              </a:rPr>
              <a:t>2016</a:t>
            </a:r>
            <a:r>
              <a:rPr lang="zh-CN" altLang="en-US" sz="1800" b="1" dirty="0">
                <a:solidFill>
                  <a:srgbClr val="00B050"/>
                </a:solidFill>
              </a:rPr>
              <a:t>年在“</a:t>
            </a:r>
            <a:r>
              <a:rPr lang="zh-CN" altLang="en-US" sz="1800" b="1" dirty="0">
                <a:solidFill>
                  <a:srgbClr val="FF0000"/>
                </a:solidFill>
              </a:rPr>
              <a:t>煤改电</a:t>
            </a:r>
            <a:r>
              <a:rPr lang="zh-CN" altLang="en-US" sz="1800" b="1" dirty="0">
                <a:solidFill>
                  <a:schemeClr val="accent6"/>
                </a:solidFill>
              </a:rPr>
              <a:t>”</a:t>
            </a:r>
            <a:r>
              <a:rPr lang="zh-CN" altLang="en-US" sz="1800" b="1" dirty="0">
                <a:solidFill>
                  <a:srgbClr val="00B050"/>
                </a:solidFill>
              </a:rPr>
              <a:t>的推动下空气源热泵</a:t>
            </a:r>
            <a:r>
              <a:rPr lang="en-US" altLang="zh-CN" sz="1800" b="1" dirty="0">
                <a:solidFill>
                  <a:srgbClr val="00B050"/>
                </a:solidFill>
              </a:rPr>
              <a:t>(</a:t>
            </a:r>
            <a:r>
              <a:rPr lang="zh-CN" altLang="en-US" sz="1800" b="1" dirty="0">
                <a:solidFill>
                  <a:srgbClr val="00B050"/>
                </a:solidFill>
              </a:rPr>
              <a:t>热水</a:t>
            </a:r>
            <a:r>
              <a:rPr lang="en-US" altLang="zh-CN" sz="1800" b="1" dirty="0">
                <a:solidFill>
                  <a:srgbClr val="00B050"/>
                </a:solidFill>
              </a:rPr>
              <a:t>)</a:t>
            </a:r>
            <a:r>
              <a:rPr lang="zh-CN" altLang="en-US" sz="1800" b="1" dirty="0">
                <a:solidFill>
                  <a:srgbClr val="00B050"/>
                </a:solidFill>
              </a:rPr>
              <a:t>供暖突飞猛进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81250" y="2380439"/>
            <a:ext cx="3407542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0019" algn="just">
              <a:lnSpc>
                <a:spcPct val="115000"/>
              </a:lnSpc>
            </a:pPr>
            <a:r>
              <a:rPr lang="en-US" altLang="zh-CN" sz="1500" dirty="0">
                <a:latin typeface="仿宋" panose="02010609060101010101" pitchFamily="49" charset="-122"/>
                <a:ea typeface="仿宋" panose="02010609060101010101" pitchFamily="49" charset="-122"/>
              </a:rPr>
              <a:t>2015</a:t>
            </a:r>
            <a:r>
              <a:rPr lang="zh-CN" altLang="zh-CN" sz="1500" dirty="0">
                <a:latin typeface="仿宋" panose="02010609060101010101" pitchFamily="49" charset="-122"/>
                <a:ea typeface="仿宋" panose="02010609060101010101" pitchFamily="49" charset="-122"/>
              </a:rPr>
              <a:t>年低温空气源热泵热水供暖机组的国内的销售量来看，空气源热泵热水供暖机组国内销量达到了</a:t>
            </a:r>
            <a:r>
              <a:rPr lang="en-US" altLang="zh-CN" sz="1500" dirty="0">
                <a:latin typeface="仿宋" panose="02010609060101010101" pitchFamily="49" charset="-122"/>
                <a:ea typeface="仿宋" panose="02010609060101010101" pitchFamily="49" charset="-122"/>
              </a:rPr>
              <a:t>2.97</a:t>
            </a:r>
            <a:r>
              <a:rPr lang="zh-CN" altLang="zh-CN" sz="1500" dirty="0">
                <a:latin typeface="仿宋" panose="02010609060101010101" pitchFamily="49" charset="-122"/>
                <a:ea typeface="仿宋" panose="02010609060101010101" pitchFamily="49" charset="-122"/>
              </a:rPr>
              <a:t>万台</a:t>
            </a:r>
            <a:r>
              <a:rPr lang="zh-CN" altLang="en-US" sz="15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5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150019" algn="just">
              <a:lnSpc>
                <a:spcPct val="115000"/>
              </a:lnSpc>
            </a:pPr>
            <a:endParaRPr lang="en-US" altLang="zh-CN" sz="15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150019" algn="just">
              <a:lnSpc>
                <a:spcPct val="115000"/>
              </a:lnSpc>
            </a:pPr>
            <a:r>
              <a:rPr lang="en-US" altLang="zh-CN" sz="1500" dirty="0">
                <a:latin typeface="仿宋" panose="02010609060101010101" pitchFamily="49" charset="-122"/>
                <a:ea typeface="仿宋" panose="02010609060101010101" pitchFamily="49" charset="-122"/>
              </a:rPr>
              <a:t>2016</a:t>
            </a:r>
            <a:r>
              <a:rPr lang="zh-CN" altLang="en-US" sz="1500" dirty="0">
                <a:latin typeface="仿宋" panose="02010609060101010101" pitchFamily="49" charset="-122"/>
                <a:ea typeface="仿宋" panose="02010609060101010101" pitchFamily="49" charset="-122"/>
              </a:rPr>
              <a:t>年全年</a:t>
            </a:r>
            <a:r>
              <a:rPr lang="zh-CN" altLang="en-US" sz="15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预期</a:t>
            </a:r>
            <a:r>
              <a:rPr lang="zh-CN" altLang="en-US" sz="1500" dirty="0">
                <a:latin typeface="仿宋" panose="02010609060101010101" pitchFamily="49" charset="-122"/>
                <a:ea typeface="仿宋" panose="02010609060101010101" pitchFamily="49" charset="-122"/>
              </a:rPr>
              <a:t>空气源热泵热水供暖机组的销售台数可以达到</a:t>
            </a:r>
            <a:r>
              <a:rPr lang="en-US" altLang="zh-CN" sz="1500" dirty="0"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CN" altLang="en-US" sz="1500" dirty="0">
                <a:latin typeface="仿宋" panose="02010609060101010101" pitchFamily="49" charset="-122"/>
                <a:ea typeface="仿宋" panose="02010609060101010101" pitchFamily="49" charset="-122"/>
              </a:rPr>
              <a:t>万台以上，相对于</a:t>
            </a:r>
            <a:r>
              <a:rPr lang="en-US" altLang="zh-CN" sz="1500" dirty="0">
                <a:latin typeface="仿宋" panose="02010609060101010101" pitchFamily="49" charset="-122"/>
                <a:ea typeface="仿宋" panose="02010609060101010101" pitchFamily="49" charset="-122"/>
              </a:rPr>
              <a:t>2015</a:t>
            </a:r>
            <a:r>
              <a:rPr lang="zh-CN" altLang="en-US" sz="1500" dirty="0">
                <a:latin typeface="仿宋" panose="02010609060101010101" pitchFamily="49" charset="-122"/>
                <a:ea typeface="仿宋" panose="02010609060101010101" pitchFamily="49" charset="-122"/>
              </a:rPr>
              <a:t>年实现约</a:t>
            </a:r>
            <a:r>
              <a:rPr lang="en-US" altLang="zh-CN" sz="15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700%</a:t>
            </a:r>
            <a:r>
              <a:rPr lang="zh-CN" altLang="en-US" sz="1500" dirty="0">
                <a:latin typeface="仿宋" panose="02010609060101010101" pitchFamily="49" charset="-122"/>
                <a:ea typeface="仿宋" panose="02010609060101010101" pitchFamily="49" charset="-122"/>
              </a:rPr>
              <a:t>增长。</a:t>
            </a:r>
            <a:endParaRPr lang="en-US" altLang="zh-CN" sz="15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1851" y="969557"/>
            <a:ext cx="2239988" cy="323076"/>
          </a:xfrm>
          <a:prstGeom prst="rect">
            <a:avLst/>
          </a:prstGeom>
        </p:spPr>
      </p:pic>
      <p:graphicFrame>
        <p:nvGraphicFramePr>
          <p:cNvPr id="10" name="图表 9"/>
          <p:cNvGraphicFramePr/>
          <p:nvPr>
            <p:extLst/>
          </p:nvPr>
        </p:nvGraphicFramePr>
        <p:xfrm>
          <a:off x="6324601" y="2175734"/>
          <a:ext cx="360045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Elbow Connector 9"/>
          <p:cNvCxnSpPr/>
          <p:nvPr/>
        </p:nvCxnSpPr>
        <p:spPr>
          <a:xfrm flipV="1">
            <a:off x="7278758" y="4576033"/>
            <a:ext cx="562913" cy="184608"/>
          </a:xfrm>
          <a:prstGeom prst="bentConnector3">
            <a:avLst/>
          </a:prstGeom>
          <a:ln w="9525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9"/>
          <p:cNvCxnSpPr/>
          <p:nvPr/>
        </p:nvCxnSpPr>
        <p:spPr>
          <a:xfrm flipV="1">
            <a:off x="8034275" y="3183547"/>
            <a:ext cx="971549" cy="926885"/>
          </a:xfrm>
          <a:prstGeom prst="bentConnector3">
            <a:avLst/>
          </a:prstGeom>
          <a:ln w="9525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1"/>
          <p:cNvSpPr txBox="1"/>
          <p:nvPr/>
        </p:nvSpPr>
        <p:spPr>
          <a:xfrm>
            <a:off x="8124827" y="2875489"/>
            <a:ext cx="7904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500" b="1" dirty="0">
                <a:solidFill>
                  <a:srgbClr val="FF0000"/>
                </a:solidFill>
              </a:rPr>
              <a:t>&gt;700%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7278758" y="4348406"/>
            <a:ext cx="6093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50" b="1" dirty="0"/>
              <a:t>406%</a:t>
            </a:r>
            <a:endParaRPr lang="en-US" sz="105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0233" y="4564802"/>
            <a:ext cx="2350576" cy="10452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32873" y="4591383"/>
            <a:ext cx="1532997" cy="10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1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926" y="491385"/>
            <a:ext cx="8381999" cy="117209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空气源热泵供热产业发展现状</a:t>
            </a:r>
            <a:r>
              <a:rPr lang="en-US" altLang="zh-CN" sz="2400" b="1" dirty="0">
                <a:solidFill>
                  <a:srgbClr val="00B050"/>
                </a:solidFill>
              </a:rPr>
              <a:t>-</a:t>
            </a:r>
            <a:r>
              <a:rPr lang="zh-CN" altLang="en-US" sz="2400" b="1" dirty="0">
                <a:solidFill>
                  <a:srgbClr val="00B050"/>
                </a:solidFill>
              </a:rPr>
              <a:t>供暖应用</a:t>
            </a:r>
            <a:r>
              <a:rPr lang="en-US" altLang="zh-CN" sz="2400" b="1" dirty="0">
                <a:solidFill>
                  <a:srgbClr val="00B050"/>
                </a:solidFill>
              </a:rPr>
              <a:t/>
            </a:r>
            <a:br>
              <a:rPr lang="en-US" altLang="zh-CN" sz="2400" b="1" dirty="0">
                <a:solidFill>
                  <a:srgbClr val="00B050"/>
                </a:solidFill>
              </a:rPr>
            </a:br>
            <a:r>
              <a:rPr lang="zh-CN" altLang="en-US" sz="2000" b="1" dirty="0">
                <a:solidFill>
                  <a:srgbClr val="00B05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煤改电</a:t>
            </a:r>
            <a:r>
              <a:rPr lang="zh-CN" altLang="en-US" sz="2000" b="1" dirty="0">
                <a:solidFill>
                  <a:srgbClr val="00B050"/>
                </a:solidFill>
              </a:rPr>
              <a:t>” 空气源热泵供暖</a:t>
            </a:r>
            <a:r>
              <a:rPr lang="en-US" altLang="zh-CN" sz="2000" b="1" dirty="0">
                <a:solidFill>
                  <a:srgbClr val="00B050"/>
                </a:solidFill>
              </a:rPr>
              <a:t>-</a:t>
            </a:r>
            <a:r>
              <a:rPr lang="zh-CN" altLang="en-US" sz="2000" b="1" dirty="0">
                <a:solidFill>
                  <a:srgbClr val="00B050"/>
                </a:solidFill>
              </a:rPr>
              <a:t>中国热泵产业联盟的行业组织工作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1" y="149742"/>
            <a:ext cx="2986651" cy="5360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57401" y="1604612"/>
            <a:ext cx="78947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前期方案的参与讨论，市政府“煤改清洁能源”专家组，“减煤也要节能”，积极支持热泵应用，就热泵的社会经济性能提供研究数据和资料。</a:t>
            </a:r>
            <a:endParaRPr lang="en-US" altLang="zh-CN" dirty="0">
              <a:latin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过程组织</a:t>
            </a:r>
            <a:r>
              <a:rPr lang="en-US" altLang="zh-CN" dirty="0">
                <a:latin typeface="宋体" panose="02010600030101010101" pitchFamily="2" charset="-122"/>
              </a:rPr>
              <a:t>-</a:t>
            </a:r>
            <a:r>
              <a:rPr lang="zh-CN" altLang="en-US" dirty="0">
                <a:latin typeface="宋体" panose="02010600030101010101" pitchFamily="2" charset="-122"/>
              </a:rPr>
              <a:t>组织行业积极与主管部门沟通反馈进度问题和情况</a:t>
            </a:r>
            <a:endParaRPr lang="en-US" altLang="zh-CN" dirty="0">
              <a:latin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</a:rPr>
              <a:t>        -</a:t>
            </a:r>
            <a:r>
              <a:rPr lang="zh-CN" altLang="en-US" dirty="0">
                <a:latin typeface="宋体" panose="02010600030101010101" pitchFamily="2" charset="-122"/>
              </a:rPr>
              <a:t>与供热领域的行业机构积极合作，散热器行业对接等</a:t>
            </a:r>
            <a:endParaRPr lang="en-US" altLang="zh-CN" dirty="0">
              <a:latin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7234" y="3505200"/>
            <a:ext cx="2667000" cy="2000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03238" y="5609091"/>
            <a:ext cx="20489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市农委</a:t>
            </a:r>
            <a:r>
              <a:rPr lang="en-US" altLang="zh-CN" sz="1400" dirty="0"/>
              <a:t>\</a:t>
            </a:r>
            <a:r>
              <a:rPr lang="zh-CN" altLang="en-US" sz="1400" dirty="0"/>
              <a:t>区县农委代表与</a:t>
            </a:r>
            <a:endParaRPr lang="en-US" altLang="zh-CN" sz="1400" dirty="0"/>
          </a:p>
          <a:p>
            <a:pPr algn="ctr"/>
            <a:r>
              <a:rPr lang="zh-CN" altLang="en-US" sz="1400" dirty="0"/>
              <a:t>中标企业座谈会</a:t>
            </a:r>
            <a:endParaRPr lang="en-US" altLang="zh-CN" sz="1400" dirty="0"/>
          </a:p>
          <a:p>
            <a:pPr algn="ctr"/>
            <a:r>
              <a:rPr lang="zh-CN" altLang="en-US" sz="1400" dirty="0"/>
              <a:t>反馈进度和问题</a:t>
            </a:r>
            <a:endParaRPr lang="en-US" altLang="zh-CN" sz="1400" dirty="0"/>
          </a:p>
          <a:p>
            <a:pPr algn="ctr"/>
            <a:r>
              <a:rPr lang="en-US" altLang="zh-CN" sz="1400" dirty="0"/>
              <a:t>9</a:t>
            </a:r>
            <a:r>
              <a:rPr lang="zh-CN" altLang="en-US" sz="1400" dirty="0"/>
              <a:t>月</a:t>
            </a:r>
            <a:r>
              <a:rPr lang="en-US" altLang="zh-CN" sz="1400" dirty="0"/>
              <a:t>22</a:t>
            </a:r>
            <a:r>
              <a:rPr lang="zh-CN" altLang="en-US" sz="1400" dirty="0"/>
              <a:t>日 </a:t>
            </a:r>
            <a:r>
              <a:rPr lang="en-US" altLang="zh-CN" sz="1400" dirty="0"/>
              <a:t>12</a:t>
            </a:r>
            <a:r>
              <a:rPr lang="zh-CN" altLang="en-US" sz="1400" dirty="0"/>
              <a:t>家</a:t>
            </a:r>
            <a:endParaRPr lang="en-US" altLang="zh-CN" sz="1400" dirty="0"/>
          </a:p>
          <a:p>
            <a:pPr algn="ctr"/>
            <a:r>
              <a:rPr lang="en-US" altLang="zh-CN" sz="1400" dirty="0"/>
              <a:t>10</a:t>
            </a:r>
            <a:r>
              <a:rPr lang="zh-CN" altLang="en-US" sz="1400" dirty="0"/>
              <a:t>月</a:t>
            </a:r>
            <a:r>
              <a:rPr lang="en-US" altLang="zh-CN" sz="1400" dirty="0"/>
              <a:t>22</a:t>
            </a:r>
            <a:r>
              <a:rPr lang="zh-CN" altLang="en-US" sz="1400" dirty="0"/>
              <a:t>日 </a:t>
            </a:r>
            <a:r>
              <a:rPr lang="en-US" altLang="zh-CN" sz="1400" dirty="0"/>
              <a:t>72</a:t>
            </a:r>
            <a:r>
              <a:rPr lang="zh-CN" altLang="en-US" sz="1400" dirty="0"/>
              <a:t>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56900" y="519088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/>
              <a:t>市农委、欧洲热泵协会</a:t>
            </a:r>
            <a:endParaRPr lang="en-US" altLang="zh-CN" sz="1600" dirty="0"/>
          </a:p>
          <a:p>
            <a:pPr algn="ctr"/>
            <a:r>
              <a:rPr lang="zh-CN" altLang="en-US" sz="1600" dirty="0"/>
              <a:t>国际能源署等专家技术座谈</a:t>
            </a:r>
            <a:endParaRPr lang="en-US" altLang="zh-CN" sz="1600" dirty="0"/>
          </a:p>
          <a:p>
            <a:pPr algn="ctr"/>
            <a:r>
              <a:rPr lang="en-US" altLang="zh-CN" sz="1600" dirty="0"/>
              <a:t>8</a:t>
            </a:r>
            <a:r>
              <a:rPr lang="zh-CN" altLang="en-US" sz="1600" dirty="0"/>
              <a:t>月</a:t>
            </a:r>
            <a:r>
              <a:rPr lang="en-US" altLang="zh-CN" sz="1600" dirty="0"/>
              <a:t>10</a:t>
            </a:r>
            <a:r>
              <a:rPr lang="zh-CN" altLang="en-US" sz="1600" dirty="0"/>
              <a:t>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925" y="3163441"/>
            <a:ext cx="2667000" cy="20002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762396" y="5223517"/>
            <a:ext cx="271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市农委、散热器委员会等单位技术座谈，空气源热泵联合工作组</a:t>
            </a:r>
            <a:endParaRPr lang="en-US" altLang="zh-CN" sz="1600" dirty="0"/>
          </a:p>
          <a:p>
            <a:pPr algn="ctr"/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28</a:t>
            </a:r>
            <a:r>
              <a:rPr lang="zh-CN" altLang="en-US" sz="1600" dirty="0"/>
              <a:t>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921" y="3429120"/>
            <a:ext cx="2659966" cy="17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3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489" y="524168"/>
            <a:ext cx="8381999" cy="117209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空气源热泵供热产业发展现状</a:t>
            </a:r>
            <a:r>
              <a:rPr lang="en-US" altLang="zh-CN" sz="2400" b="1" dirty="0">
                <a:solidFill>
                  <a:srgbClr val="00B050"/>
                </a:solidFill>
              </a:rPr>
              <a:t>-</a:t>
            </a:r>
            <a:r>
              <a:rPr lang="zh-CN" altLang="en-US" sz="2400" b="1" dirty="0">
                <a:solidFill>
                  <a:srgbClr val="00B050"/>
                </a:solidFill>
              </a:rPr>
              <a:t>供暖应用</a:t>
            </a:r>
            <a:r>
              <a:rPr lang="en-US" altLang="zh-CN" sz="2400" b="1" dirty="0">
                <a:solidFill>
                  <a:srgbClr val="00B050"/>
                </a:solidFill>
              </a:rPr>
              <a:t/>
            </a:r>
            <a:br>
              <a:rPr lang="en-US" altLang="zh-CN" sz="2400" b="1" dirty="0">
                <a:solidFill>
                  <a:srgbClr val="00B050"/>
                </a:solidFill>
              </a:rPr>
            </a:br>
            <a:r>
              <a:rPr lang="zh-CN" altLang="en-US" sz="2000" b="1" dirty="0">
                <a:solidFill>
                  <a:srgbClr val="00B05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煤改电</a:t>
            </a:r>
            <a:r>
              <a:rPr lang="zh-CN" altLang="en-US" sz="2000" b="1" dirty="0">
                <a:solidFill>
                  <a:srgbClr val="00B050"/>
                </a:solidFill>
              </a:rPr>
              <a:t>” 空气源热泵供暖</a:t>
            </a:r>
            <a:r>
              <a:rPr lang="en-US" altLang="zh-CN" sz="2000" b="1" dirty="0">
                <a:solidFill>
                  <a:srgbClr val="00B050"/>
                </a:solidFill>
              </a:rPr>
              <a:t>-</a:t>
            </a:r>
            <a:r>
              <a:rPr lang="zh-CN" altLang="en-US" sz="2000" b="1" dirty="0">
                <a:solidFill>
                  <a:srgbClr val="00B050"/>
                </a:solidFill>
              </a:rPr>
              <a:t>中国热泵产业联盟的进度督察和保障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1" y="149742"/>
            <a:ext cx="2986651" cy="5360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32114" y="1768397"/>
            <a:ext cx="8150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过程保障</a:t>
            </a:r>
            <a:r>
              <a:rPr lang="en-US" altLang="zh-CN" dirty="0">
                <a:latin typeface="宋体" panose="02010600030101010101" pitchFamily="2" charset="-122"/>
              </a:rPr>
              <a:t>-</a:t>
            </a:r>
            <a:r>
              <a:rPr lang="zh-CN" altLang="en-US" dirty="0">
                <a:latin typeface="宋体" panose="02010600030101010101" pitchFamily="2" charset="-122"/>
              </a:rPr>
              <a:t>市农委委托中国节能协会，从</a:t>
            </a:r>
            <a:r>
              <a:rPr lang="en-US" altLang="zh-CN" dirty="0">
                <a:latin typeface="宋体" panose="02010600030101010101" pitchFamily="2" charset="-122"/>
              </a:rPr>
              <a:t>9</a:t>
            </a:r>
            <a:r>
              <a:rPr lang="zh-CN" altLang="en-US" dirty="0">
                <a:latin typeface="宋体" panose="02010600030101010101" pitchFamily="2" charset="-122"/>
              </a:rPr>
              <a:t>月开始执行北京“煤改清洁能源”的进度督察工作。四个小组，</a:t>
            </a:r>
            <a:r>
              <a:rPr lang="en-US" altLang="zh-CN" dirty="0">
                <a:latin typeface="宋体" panose="02010600030101010101" pitchFamily="2" charset="-122"/>
              </a:rPr>
              <a:t>463</a:t>
            </a:r>
            <a:r>
              <a:rPr lang="zh-CN" altLang="en-US" dirty="0">
                <a:latin typeface="宋体" panose="02010600030101010101" pitchFamily="2" charset="-122"/>
              </a:rPr>
              <a:t>个村全走遍。积极反馈进度和问题。现在要求</a:t>
            </a:r>
            <a:r>
              <a:rPr lang="en-US" altLang="zh-CN" dirty="0">
                <a:latin typeface="宋体" panose="02010600030101010101" pitchFamily="2" charset="-122"/>
              </a:rPr>
              <a:t>663</a:t>
            </a:r>
            <a:r>
              <a:rPr lang="zh-CN" altLang="en-US" dirty="0">
                <a:latin typeface="宋体" panose="02010600030101010101" pitchFamily="2" charset="-122"/>
              </a:rPr>
              <a:t>个村，每周出报告。</a:t>
            </a:r>
            <a:endParaRPr lang="en-US" altLang="zh-CN" dirty="0">
              <a:latin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建设安全运行平台。进行全供暖季节的能效评估工作。</a:t>
            </a:r>
            <a:endParaRPr lang="en-US" altLang="zh-CN" dirty="0">
              <a:latin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1" y="4876801"/>
            <a:ext cx="2320801" cy="1305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059" y="3718096"/>
            <a:ext cx="2609941" cy="19574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1" y="3693506"/>
            <a:ext cx="1486535" cy="19820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1" y="3558010"/>
            <a:ext cx="2200023" cy="165001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96454" y="5797311"/>
            <a:ext cx="443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安全运行平台研讨会、典型点的现场监测</a:t>
            </a:r>
            <a:endParaRPr lang="en-US" altLang="zh-CN" sz="1600" dirty="0"/>
          </a:p>
          <a:p>
            <a:pPr algn="ctr"/>
            <a:r>
              <a:rPr lang="en-US" altLang="zh-CN" sz="1600" dirty="0"/>
              <a:t>8</a:t>
            </a:r>
            <a:r>
              <a:rPr lang="zh-CN" altLang="en-US" sz="1600" dirty="0"/>
              <a:t>月</a:t>
            </a:r>
            <a:r>
              <a:rPr lang="en-US" altLang="zh-CN" sz="1600" dirty="0"/>
              <a:t>10</a:t>
            </a:r>
            <a:r>
              <a:rPr lang="zh-CN" altLang="en-US" sz="1600" dirty="0"/>
              <a:t>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48788" y="6273224"/>
            <a:ext cx="382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9</a:t>
            </a:r>
            <a:r>
              <a:rPr lang="zh-CN" altLang="en-US" sz="1600" dirty="0"/>
              <a:t>月</a:t>
            </a:r>
            <a:r>
              <a:rPr lang="en-US" altLang="zh-CN" sz="1600" dirty="0"/>
              <a:t>20</a:t>
            </a:r>
            <a:r>
              <a:rPr lang="zh-CN" altLang="en-US" sz="1600" dirty="0"/>
              <a:t>日至今</a:t>
            </a:r>
          </a:p>
        </p:txBody>
      </p:sp>
    </p:spTree>
    <p:extLst>
      <p:ext uri="{BB962C8B-B14F-4D97-AF65-F5344CB8AC3E}">
        <p14:creationId xmlns:p14="http://schemas.microsoft.com/office/powerpoint/2010/main" xmlns="" val="5689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489" y="524168"/>
            <a:ext cx="8381999" cy="117209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空气源热泵供热产业发展现状</a:t>
            </a:r>
            <a:r>
              <a:rPr lang="en-US" altLang="zh-CN" sz="2400" b="1" dirty="0">
                <a:solidFill>
                  <a:srgbClr val="00B050"/>
                </a:solidFill>
              </a:rPr>
              <a:t>-</a:t>
            </a:r>
            <a:r>
              <a:rPr lang="zh-CN" altLang="en-US" sz="2400" b="1" dirty="0">
                <a:solidFill>
                  <a:srgbClr val="00B050"/>
                </a:solidFill>
              </a:rPr>
              <a:t>供暖应用</a:t>
            </a:r>
            <a:r>
              <a:rPr lang="en-US" altLang="zh-CN" sz="2400" b="1" dirty="0">
                <a:solidFill>
                  <a:srgbClr val="00B050"/>
                </a:solidFill>
              </a:rPr>
              <a:t/>
            </a:r>
            <a:br>
              <a:rPr lang="en-US" altLang="zh-CN" sz="2400" b="1" dirty="0">
                <a:solidFill>
                  <a:srgbClr val="00B050"/>
                </a:solidFill>
              </a:rPr>
            </a:br>
            <a:r>
              <a:rPr lang="zh-CN" altLang="en-US" sz="2000" b="1" dirty="0">
                <a:solidFill>
                  <a:srgbClr val="00B050"/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煤改电</a:t>
            </a:r>
            <a:r>
              <a:rPr lang="zh-CN" altLang="en-US" sz="2000" b="1" dirty="0">
                <a:solidFill>
                  <a:srgbClr val="00B050"/>
                </a:solidFill>
              </a:rPr>
              <a:t>” 空气源热泵供暖</a:t>
            </a:r>
            <a:r>
              <a:rPr lang="en-US" altLang="zh-CN" sz="2000" b="1" dirty="0">
                <a:solidFill>
                  <a:srgbClr val="00B050"/>
                </a:solidFill>
              </a:rPr>
              <a:t>-2017</a:t>
            </a:r>
            <a:r>
              <a:rPr lang="zh-CN" altLang="en-US" sz="2000" b="1" dirty="0">
                <a:solidFill>
                  <a:srgbClr val="00B050"/>
                </a:solidFill>
              </a:rPr>
              <a:t>组织和计划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1" y="149742"/>
            <a:ext cx="2986651" cy="5360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25488" y="1870828"/>
            <a:ext cx="8531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</a:rPr>
              <a:t>11</a:t>
            </a:r>
            <a:r>
              <a:rPr lang="zh-CN" altLang="en-US" dirty="0">
                <a:latin typeface="宋体" panose="02010600030101010101" pitchFamily="2" charset="-122"/>
              </a:rPr>
              <a:t>月</a:t>
            </a:r>
            <a:r>
              <a:rPr lang="en-US" altLang="zh-CN" dirty="0">
                <a:latin typeface="宋体" panose="02010600030101010101" pitchFamily="2" charset="-122"/>
              </a:rPr>
              <a:t>28</a:t>
            </a:r>
            <a:r>
              <a:rPr lang="zh-CN" altLang="en-US" dirty="0">
                <a:latin typeface="宋体" panose="02010600030101010101" pitchFamily="2" charset="-122"/>
              </a:rPr>
              <a:t>日受市农委委托协会组织了中标企业座谈会，就</a:t>
            </a:r>
            <a:r>
              <a:rPr lang="en-US" altLang="zh-CN" dirty="0">
                <a:latin typeface="宋体" panose="02010600030101010101" pitchFamily="2" charset="-122"/>
              </a:rPr>
              <a:t>17</a:t>
            </a:r>
            <a:r>
              <a:rPr lang="zh-CN" altLang="en-US" dirty="0">
                <a:latin typeface="宋体" panose="02010600030101010101" pitchFamily="2" charset="-122"/>
              </a:rPr>
              <a:t>年验收和招标进度与企业进行了沟通，听取了企业对于新一年技术要求和计划实施过程的意见反馈。主管领导指出</a:t>
            </a:r>
            <a:r>
              <a:rPr lang="en-US" altLang="zh-CN" dirty="0">
                <a:latin typeface="宋体" panose="02010600030101010101" pitchFamily="2" charset="-122"/>
              </a:rPr>
              <a:t>2017</a:t>
            </a:r>
            <a:r>
              <a:rPr lang="zh-CN" altLang="en-US" dirty="0">
                <a:latin typeface="宋体" panose="02010600030101010101" pitchFamily="2" charset="-122"/>
              </a:rPr>
              <a:t>年煤改清洁能源招投标工作在</a:t>
            </a:r>
            <a:r>
              <a:rPr lang="en-US" altLang="zh-CN" dirty="0">
                <a:latin typeface="宋体" panose="02010600030101010101" pitchFamily="2" charset="-122"/>
              </a:rPr>
              <a:t>17</a:t>
            </a:r>
            <a:r>
              <a:rPr lang="zh-CN" altLang="en-US" dirty="0">
                <a:latin typeface="宋体" panose="02010600030101010101" pitchFamily="2" charset="-122"/>
              </a:rPr>
              <a:t>年第一季度全部完成，</a:t>
            </a:r>
            <a:r>
              <a:rPr lang="en-US" altLang="zh-CN" dirty="0">
                <a:latin typeface="宋体" panose="02010600030101010101" pitchFamily="2" charset="-122"/>
              </a:rPr>
              <a:t>4</a:t>
            </a:r>
            <a:r>
              <a:rPr lang="zh-CN" altLang="en-US" dirty="0">
                <a:latin typeface="宋体" panose="02010600030101010101" pitchFamily="2" charset="-122"/>
              </a:rPr>
              <a:t>月份后各中标企业就将开始施工。煤改清洁能源规模进一步扩大。</a:t>
            </a:r>
            <a:endParaRPr lang="en-US" altLang="zh-CN" dirty="0">
              <a:latin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协会和联盟协助主管部门就新一年的政策制定做部分行业调研工作</a:t>
            </a:r>
            <a:endParaRPr lang="en-US" altLang="zh-CN" dirty="0">
              <a:latin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1" y="3910808"/>
            <a:ext cx="3301971" cy="24764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1" y="3931970"/>
            <a:ext cx="4327389" cy="24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9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mail.qiye.163.com/js6/s?func=mbox:getMessageData&amp;sid=EAsADnTPNpvfezcoTiPPOXGEMuNRwAZz&amp;mid=46:1tbiLgzAD1ViswL31wACsJ&amp;part=3"/>
          <p:cNvSpPr>
            <a:spLocks noChangeAspect="1" noChangeArrowheads="1"/>
          </p:cNvSpPr>
          <p:nvPr/>
        </p:nvSpPr>
        <p:spPr bwMode="auto">
          <a:xfrm>
            <a:off x="2693194" y="13263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1" y="272564"/>
            <a:ext cx="3334061" cy="4808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3400" y="2590800"/>
            <a:ext cx="381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     谢谢大家！</a:t>
            </a:r>
            <a:endParaRPr lang="en-US" altLang="zh-CN" sz="40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songzhk@nim.ac.cn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2154899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700" dirty="0" smtClean="0"/>
              <a:t> </a:t>
            </a:r>
            <a:r>
              <a:rPr lang="en-US" altLang="zh-CN" sz="3200" dirty="0" smtClean="0"/>
              <a:t>2015</a:t>
            </a:r>
            <a:r>
              <a:rPr lang="zh-CN" altLang="en-US" sz="3200" dirty="0" smtClean="0"/>
              <a:t>年石油对外依存度接近</a:t>
            </a:r>
            <a:r>
              <a:rPr lang="en-US" altLang="zh-CN" sz="3200" dirty="0" smtClean="0"/>
              <a:t>60%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7520606" cy="443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2154899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2700" dirty="0" smtClean="0"/>
              <a:t> </a:t>
            </a:r>
            <a:r>
              <a:rPr lang="en-US" altLang="zh-CN" sz="2800" dirty="0" smtClean="0"/>
              <a:t>2015</a:t>
            </a:r>
            <a:r>
              <a:rPr lang="zh-CN" altLang="en-US" sz="2800" dirty="0" smtClean="0"/>
              <a:t>年天然气对外依存度</a:t>
            </a:r>
            <a:r>
              <a:rPr lang="en-US" altLang="zh-CN" sz="2800" dirty="0" smtClean="0"/>
              <a:t>30%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6705600" cy="485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42885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400" dirty="0" smtClean="0"/>
              <a:t>煤炭由净出口转为净进口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中国</a:t>
            </a:r>
            <a:r>
              <a:rPr lang="en-US" altLang="zh-CN" sz="2400" dirty="0" smtClean="0"/>
              <a:t>2014</a:t>
            </a:r>
            <a:r>
              <a:rPr lang="zh-CN" altLang="en-US" sz="2400" dirty="0" smtClean="0"/>
              <a:t>年净进口煤炭</a:t>
            </a:r>
            <a:r>
              <a:rPr lang="en-US" altLang="zh-CN" sz="2400" dirty="0" smtClean="0"/>
              <a:t>2.86</a:t>
            </a:r>
            <a:r>
              <a:rPr lang="zh-CN" altLang="en-US" sz="2400" dirty="0" smtClean="0"/>
              <a:t>亿吨，是世界第一大煤炭进口国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215489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700" dirty="0" smtClean="0"/>
              <a:t>人均能源消费已超过世界平均水平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zh-CN" altLang="en-US" sz="2700" dirty="0" smtClean="0"/>
              <a:t>我国人均能源消费已超过世界人均水平</a:t>
            </a:r>
            <a:r>
              <a:rPr lang="en-US" altLang="zh-CN" sz="2700" dirty="0" smtClean="0"/>
              <a:t>16%</a:t>
            </a:r>
            <a:br>
              <a:rPr lang="en-US" altLang="zh-CN" sz="2700" dirty="0" smtClean="0"/>
            </a:br>
            <a:r>
              <a:rPr lang="zh-CN" altLang="en-US" sz="2700" dirty="0" smtClean="0"/>
              <a:t>只有</a:t>
            </a:r>
            <a:r>
              <a:rPr lang="en-US" altLang="zh-CN" sz="2700" dirty="0" smtClean="0"/>
              <a:t>OECD</a:t>
            </a:r>
            <a:r>
              <a:rPr lang="zh-CN" altLang="en-US" sz="2700" dirty="0" smtClean="0"/>
              <a:t>平均水平的</a:t>
            </a:r>
            <a:r>
              <a:rPr lang="en-US" altLang="zh-CN" sz="2700" dirty="0" smtClean="0"/>
              <a:t>52%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1496"/>
            <a:ext cx="84604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0"/>
            <a:ext cx="8534399" cy="2154899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800" dirty="0" smtClean="0"/>
              <a:t>以煤为主的能源消费结构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2880320" cy="279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2808826" cy="28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3277699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3" y="740701"/>
            <a:ext cx="8534399" cy="16215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、我国的能源形势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/>
            </a:r>
            <a:br>
              <a:rPr lang="en-US" altLang="zh-CN" sz="3200" b="1" dirty="0" smtClean="0">
                <a:solidFill>
                  <a:srgbClr val="00B050"/>
                </a:solidFill>
              </a:rPr>
            </a:br>
            <a:r>
              <a:rPr lang="zh-CN" altLang="en-US" sz="2800" dirty="0" smtClean="0"/>
              <a:t>以煤为主的发电结构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2" y="149743"/>
            <a:ext cx="2986651" cy="4307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6557415" cy="439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S General Use Template_2015.2-Automotiv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13924</TotalTime>
  <Words>1858</Words>
  <Application>Microsoft Office PowerPoint</Application>
  <PresentationFormat>自定义</PresentationFormat>
  <Paragraphs>162</Paragraphs>
  <Slides>35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IHS General Use Template_2015.2-Automotive</vt:lpstr>
      <vt:lpstr>我国能源形势与低碳发展路径 </vt:lpstr>
      <vt:lpstr>1、我国的能源形势  2、低碳发展途径  3、空气源热泵在采暖中的应用</vt:lpstr>
      <vt:lpstr>1、我国的能源形势  我国能源消费总量大，增速快，但人均资源储量少 2000～2015年，年均增加1.89亿吨标准煤，年均增长7.4% “十二五”时期，年均增加1.39亿吨标准煤，年均增长3.6%  </vt:lpstr>
      <vt:lpstr>1、我国的能源形势  2015年石油对外依存度接近60%   </vt:lpstr>
      <vt:lpstr>1、我国的能源形势  2015年天然气对外依存度30%   </vt:lpstr>
      <vt:lpstr>1、我国的能源形势  煤炭由净出口转为净进口  中国2014年净进口煤炭2.86亿吨，是世界第一大煤炭进口国   </vt:lpstr>
      <vt:lpstr>1、我国的能源形势 人均能源消费已超过世界平均水平 我国人均能源消费已超过世界人均水平16% 只有OECD平均水平的52% </vt:lpstr>
      <vt:lpstr>1、我国的能源形势 以煤为主的能源消费结构 </vt:lpstr>
      <vt:lpstr>1、我国的能源形势 以煤为主的发电结构</vt:lpstr>
      <vt:lpstr>1、我国的能源形势  能源环境问题日趋严峻，生态环境承载力已经接近极限  雾霾：2013年以来，发生的大面积发生雾霾天气，每次受影响面积约占国土面积的四分之一，受影响人口约六亿人 雾霾天气影响范围广，持续时间长，污染物浓度高，严重影响人民身体健康和生产生活。  酸雨：酸雨区约占国土面积12.9%   </vt:lpstr>
      <vt:lpstr>1、我国的能源形势        应对气候变化压力加大         全球新增温室气体排放比重高            人均排放已经超过世界平均水平             作为最大的发展中国家，已经没有无约束排放的空间了   </vt:lpstr>
      <vt:lpstr>2、低碳发展途径  </vt:lpstr>
      <vt:lpstr>2、低碳发展途径  “十三五”经济社会发展规划纲要 五大发展理念：创新、协调、绿色、开放、共享 绿色：是永续发展的必要条件和人民对美好生活追求的重要体现。 必须坚持节约资源和保护环境的基本国策，坚持可持续发展，坚定走生产发展、生活富裕、生态良好的文明发展道路，加快建设资源节约型、环境友好型社会，形成人与自然和谐发展现代化建设新格局，推进美丽中国建设，为全球生态安全作出新贡献 </vt:lpstr>
      <vt:lpstr>2、低碳发展途径 我国政府已经批准巴黎协定 全球2050年之前碳排放总量下降到150亿吨/年 我国现在碳排放总量已超过100亿吨/年 到2050年我国可以得到的碳排放额度很难超过35亿吨/年 如何在33年之后，使我国碳排放总量下降三分之二？  </vt:lpstr>
      <vt:lpstr>2、低碳发展途径  节约能源，提高能源利用效率 由“煤炭”时代向“油气”时代过渡 目前天然气占我国能源总量5%，发达国家为30%~40% 我国目前天然气对外依存度30%，进一步加大天然气比例只能加大进口 由目前的“煤炭能源”转向“天然气能源”需要巨额基础设施投资 我国目前在燃煤的清洁高效利用领域的技术处世界领先水平 用10~15年时间建成“油气能源”，然后再用15~20年时间向低碳能源转型？ 集中人力物力，直接向低碳能源转型 弯道超车，与发达国家同步进入低碳和零碳能源时代 变我国“缺气少油”的不利条件为促进可再生能源发展的有利条件 延缓煤炭时代，完成城镇化“楼、路、桥、坝、能”高能耗基础设施建设任务 避免“油气能源”基础设施的重复建设和重复投资  </vt:lpstr>
      <vt:lpstr>2、低碳发展途径  实现低碳能源的关键技术  </vt:lpstr>
      <vt:lpstr>2、低碳发展途径   </vt:lpstr>
      <vt:lpstr>2、低碳发展途径   </vt:lpstr>
      <vt:lpstr>2、低碳发展途径    </vt:lpstr>
      <vt:lpstr>2、低碳发展途径    </vt:lpstr>
      <vt:lpstr>3、空气源热泵在采暖的应用   </vt:lpstr>
      <vt:lpstr>大气污染防治目前是政府和民众都关心的问题</vt:lpstr>
      <vt:lpstr>散煤燃烧是一个重要源头</vt:lpstr>
      <vt:lpstr>散煤燃烧是一个重要源头</vt:lpstr>
      <vt:lpstr>推进北方地区冬季清洁取暖是大事</vt:lpstr>
      <vt:lpstr>国家能源局等鼓励热泵等方式替代燃煤供暖</vt:lpstr>
      <vt:lpstr>空气源热泵供热产业发展现状-供暖应用 “煤改电”加速的首要动因-大气污染防治</vt:lpstr>
      <vt:lpstr>空气源热泵供暖优势</vt:lpstr>
      <vt:lpstr>空气源热泵供暖</vt:lpstr>
      <vt:lpstr>空气源热泵供热产业发展现状-供暖应用 “煤改电” 空气源热泵供暖项目实例-北京</vt:lpstr>
      <vt:lpstr>空气源热泵供热产业发展现状-供暖应用 2016年在“煤改电”的推动下空气源热泵(热水)供暖突飞猛进</vt:lpstr>
      <vt:lpstr>空气源热泵供热产业发展现状-供暖应用 “煤改电” 空气源热泵供暖-中国热泵产业联盟的行业组织工作</vt:lpstr>
      <vt:lpstr>空气源热泵供热产业发展现状-供暖应用 “煤改电” 空气源热泵供暖-中国热泵产业联盟的进度督察和保障</vt:lpstr>
      <vt:lpstr>空气源热泵供热产业发展现状-供暖应用 “煤改电” 空气源热泵供暖-2017组织和计划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2016中国空气能产业发展报告-中国热泵产业联盟</dc:title>
  <dc:creator>Hengyi Zhao</dc:creator>
  <cp:lastModifiedBy>Think</cp:lastModifiedBy>
  <cp:revision>323</cp:revision>
  <cp:lastPrinted>2014-04-28T17:05:00Z</cp:lastPrinted>
  <dcterms:created xsi:type="dcterms:W3CDTF">2015-08-26T11:55:00Z</dcterms:created>
  <dcterms:modified xsi:type="dcterms:W3CDTF">2017-09-16T00:28:57Z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0x010100EFB57210F382474EAFD9C41028CB78ED</vt:lpwstr>
  </property>
  <property fmtid="{D5CDD505-2E9C-101B-9397-08002B2CF9AE}" pid="3" name="KSOProductBuildVer">
    <vt:lpwstr>2052-10.1.0.5399</vt:lpwstr>
  </property>
</Properties>
</file>